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04"/>
  </p:notesMasterIdLst>
  <p:handoutMasterIdLst>
    <p:handoutMasterId r:id="rId105"/>
  </p:handoutMasterIdLst>
  <p:sldIdLst>
    <p:sldId id="375" r:id="rId2"/>
    <p:sldId id="468" r:id="rId3"/>
    <p:sldId id="481" r:id="rId4"/>
    <p:sldId id="486" r:id="rId5"/>
    <p:sldId id="534" r:id="rId6"/>
    <p:sldId id="609" r:id="rId7"/>
    <p:sldId id="651" r:id="rId8"/>
    <p:sldId id="625" r:id="rId9"/>
    <p:sldId id="573" r:id="rId10"/>
    <p:sldId id="681" r:id="rId11"/>
    <p:sldId id="527" r:id="rId12"/>
    <p:sldId id="533" r:id="rId13"/>
    <p:sldId id="629" r:id="rId14"/>
    <p:sldId id="528" r:id="rId15"/>
    <p:sldId id="654" r:id="rId16"/>
    <p:sldId id="574" r:id="rId17"/>
    <p:sldId id="613" r:id="rId18"/>
    <p:sldId id="614" r:id="rId19"/>
    <p:sldId id="615" r:id="rId20"/>
    <p:sldId id="678" r:id="rId21"/>
    <p:sldId id="623" r:id="rId22"/>
    <p:sldId id="679" r:id="rId23"/>
    <p:sldId id="565" r:id="rId24"/>
    <p:sldId id="627" r:id="rId25"/>
    <p:sldId id="658" r:id="rId26"/>
    <p:sldId id="667" r:id="rId27"/>
    <p:sldId id="644" r:id="rId28"/>
    <p:sldId id="655" r:id="rId29"/>
    <p:sldId id="646" r:id="rId30"/>
    <p:sldId id="659" r:id="rId31"/>
    <p:sldId id="669" r:id="rId32"/>
    <p:sldId id="543" r:id="rId33"/>
    <p:sldId id="626" r:id="rId34"/>
    <p:sldId id="660" r:id="rId35"/>
    <p:sldId id="671" r:id="rId36"/>
    <p:sldId id="630" r:id="rId37"/>
    <p:sldId id="661" r:id="rId38"/>
    <p:sldId id="673" r:id="rId39"/>
    <p:sldId id="632" r:id="rId40"/>
    <p:sldId id="633" r:id="rId41"/>
    <p:sldId id="650" r:id="rId42"/>
    <p:sldId id="662" r:id="rId43"/>
    <p:sldId id="674" r:id="rId44"/>
    <p:sldId id="634" r:id="rId45"/>
    <p:sldId id="663" r:id="rId46"/>
    <p:sldId id="675" r:id="rId47"/>
    <p:sldId id="635" r:id="rId48"/>
    <p:sldId id="636" r:id="rId49"/>
    <p:sldId id="637" r:id="rId50"/>
    <p:sldId id="664" r:id="rId51"/>
    <p:sldId id="676" r:id="rId52"/>
    <p:sldId id="638" r:id="rId53"/>
    <p:sldId id="640" r:id="rId54"/>
    <p:sldId id="665" r:id="rId55"/>
    <p:sldId id="677" r:id="rId56"/>
    <p:sldId id="641" r:id="rId57"/>
    <p:sldId id="549" r:id="rId58"/>
    <p:sldId id="639" r:id="rId59"/>
    <p:sldId id="612" r:id="rId60"/>
    <p:sldId id="451" r:id="rId61"/>
    <p:sldId id="256" r:id="rId62"/>
    <p:sldId id="292" r:id="rId63"/>
    <p:sldId id="293" r:id="rId64"/>
    <p:sldId id="296" r:id="rId65"/>
    <p:sldId id="297" r:id="rId66"/>
    <p:sldId id="298" r:id="rId67"/>
    <p:sldId id="299" r:id="rId68"/>
    <p:sldId id="300" r:id="rId69"/>
    <p:sldId id="303" r:id="rId70"/>
    <p:sldId id="301" r:id="rId71"/>
    <p:sldId id="302" r:id="rId72"/>
    <p:sldId id="310" r:id="rId73"/>
    <p:sldId id="257" r:id="rId74"/>
    <p:sldId id="308" r:id="rId75"/>
    <p:sldId id="309" r:id="rId76"/>
    <p:sldId id="258" r:id="rId77"/>
    <p:sldId id="304" r:id="rId78"/>
    <p:sldId id="307" r:id="rId79"/>
    <p:sldId id="291" r:id="rId80"/>
    <p:sldId id="312" r:id="rId81"/>
    <p:sldId id="295" r:id="rId82"/>
    <p:sldId id="311" r:id="rId83"/>
    <p:sldId id="264" r:id="rId84"/>
    <p:sldId id="294" r:id="rId85"/>
    <p:sldId id="259" r:id="rId86"/>
    <p:sldId id="305" r:id="rId87"/>
    <p:sldId id="306" r:id="rId88"/>
    <p:sldId id="313" r:id="rId89"/>
    <p:sldId id="314" r:id="rId90"/>
    <p:sldId id="315" r:id="rId91"/>
    <p:sldId id="316" r:id="rId92"/>
    <p:sldId id="317" r:id="rId93"/>
    <p:sldId id="318" r:id="rId94"/>
    <p:sldId id="319" r:id="rId95"/>
    <p:sldId id="320" r:id="rId96"/>
    <p:sldId id="321" r:id="rId97"/>
    <p:sldId id="322" r:id="rId98"/>
    <p:sldId id="323" r:id="rId99"/>
    <p:sldId id="324" r:id="rId100"/>
    <p:sldId id="325" r:id="rId101"/>
    <p:sldId id="288" r:id="rId102"/>
    <p:sldId id="290" r:id="rId10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8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8" autoAdjust="0"/>
    <p:restoredTop sz="38249" autoAdjust="0"/>
  </p:normalViewPr>
  <p:slideViewPr>
    <p:cSldViewPr>
      <p:cViewPr varScale="1">
        <p:scale>
          <a:sx n="42" d="100"/>
          <a:sy n="42" d="100"/>
        </p:scale>
        <p:origin x="2634"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7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4" tIns="46582" rIns="93164" bIns="46582" rtlCol="0"/>
          <a:lstStyle>
            <a:lvl1pPr algn="r">
              <a:defRPr sz="1200"/>
            </a:lvl1pPr>
          </a:lstStyle>
          <a:p>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4" tIns="46582" rIns="93164" bIns="46582" rtlCol="0" anchor="b"/>
          <a:lstStyle>
            <a:lvl1pPr algn="r">
              <a:defRPr sz="1200"/>
            </a:lvl1pPr>
          </a:lstStyle>
          <a:p>
            <a:fld id="{832F4AD7-DFD1-40E2-89A3-B642B70E062B}" type="slidenum">
              <a:rPr lang="en-US" smtClean="0"/>
              <a:pPr/>
              <a:t>‹#›</a:t>
            </a:fld>
            <a:endParaRPr lang="en-US" dirty="0"/>
          </a:p>
        </p:txBody>
      </p:sp>
    </p:spTree>
    <p:extLst>
      <p:ext uri="{BB962C8B-B14F-4D97-AF65-F5344CB8AC3E}">
        <p14:creationId xmlns:p14="http://schemas.microsoft.com/office/powerpoint/2010/main" val="18664468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304925" y="696913"/>
            <a:ext cx="4400550" cy="24749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1" y="3320143"/>
            <a:ext cx="5608320" cy="5279027"/>
          </a:xfrm>
          <a:prstGeom prst="rect">
            <a:avLst/>
          </a:prstGeom>
        </p:spPr>
        <p:txBody>
          <a:bodyPr vert="horz" lIns="93164" tIns="46582" rIns="93164" bIns="4658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4" tIns="46582" rIns="93164" bIns="46582" rtlCol="0" anchor="b"/>
          <a:lstStyle>
            <a:lvl1pPr algn="r">
              <a:defRPr sz="1200"/>
            </a:lvl1pPr>
          </a:lstStyle>
          <a:p>
            <a:fld id="{1665C09C-FB95-4996-B2A1-22610A398F37}" type="slidenum">
              <a:rPr lang="en-US" smtClean="0"/>
              <a:pPr/>
              <a:t>‹#›</a:t>
            </a:fld>
            <a:endParaRPr lang="en-US" dirty="0"/>
          </a:p>
        </p:txBody>
      </p:sp>
    </p:spTree>
    <p:extLst>
      <p:ext uri="{BB962C8B-B14F-4D97-AF65-F5344CB8AC3E}">
        <p14:creationId xmlns:p14="http://schemas.microsoft.com/office/powerpoint/2010/main" val="7684959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0111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3320143"/>
            <a:ext cx="4251959" cy="5279027"/>
          </a:xfrm>
        </p:spPr>
        <p:txBody>
          <a:bodyPr>
            <a:normAutofit fontScale="55000" lnSpcReduction="20000"/>
          </a:bodyPr>
          <a:lstStyle/>
          <a:p>
            <a:r>
              <a:rPr lang="en-US" sz="2800" dirty="0">
                <a:solidFill>
                  <a:srgbClr val="1B1B1B"/>
                </a:solidFill>
                <a:latin typeface="Lato" panose="020F0502020204030203" pitchFamily="34" charset="0"/>
              </a:rPr>
              <a:t> </a:t>
            </a:r>
            <a:endParaRPr lang="en-US" sz="1800" dirty="0">
              <a:solidFill>
                <a:srgbClr val="1B1B1B"/>
              </a:solidFill>
              <a:latin typeface="Lato" panose="020F0502020204030203" pitchFamily="34" charset="0"/>
            </a:endParaRPr>
          </a:p>
          <a:p>
            <a:pPr algn="l"/>
            <a:r>
              <a:rPr lang="en-US" b="0" i="0" dirty="0">
                <a:solidFill>
                  <a:srgbClr val="363737"/>
                </a:solidFill>
                <a:effectLst/>
                <a:latin typeface="Spectral"/>
              </a:rPr>
              <a:t>Using o1-preview means confronting a paradigm change in AI. Planning is a form of agency, where the AI arrives at conclusions about how to solve a problem on its own, without our help. You can see from the video above that the AI does so much thinking and heavy lifting, churning out complete results, that my role as a human partner feels diminished. It just does its thing and hands me an answer. Sure, I can sift through its pages of reasoning to spot mistakes, but I no longer feel as connected to the AI output, or that I am playing as large a role in shaping where the solution is going. This isn’t necessarily bad, but it is different.</a:t>
            </a:r>
          </a:p>
          <a:p>
            <a:pPr algn="l"/>
            <a:endParaRPr lang="en-US" b="0" i="0" dirty="0">
              <a:solidFill>
                <a:srgbClr val="363737"/>
              </a:solidFill>
              <a:effectLst/>
              <a:latin typeface="Spectral"/>
            </a:endParaRPr>
          </a:p>
          <a:p>
            <a:pPr>
              <a:spcBef>
                <a:spcPts val="0"/>
              </a:spcBef>
              <a:buFont typeface="Wingdings" panose="05000000000000000000" pitchFamily="2" charset="2"/>
              <a:buChar char="Ø"/>
            </a:pPr>
            <a:r>
              <a:rPr lang="en-US" b="0" i="0" dirty="0">
                <a:solidFill>
                  <a:srgbClr val="000000"/>
                </a:solidFill>
                <a:effectLst/>
                <a:latin typeface="__fkRomanStandard_6bdc6d"/>
              </a:rPr>
              <a:t>OpenAI taught previous GPT models to mimic patterns from its training data. With o1, it trained the model to solve problems on its own using a technique known as reinforcement learning, which teaches the system through rewards and penalties. It then uses a “chain of thought” to process queries, similarly to how humans process problems by going through them step-by-step.</a:t>
            </a:r>
          </a:p>
          <a:p>
            <a:pPr>
              <a:spcBef>
                <a:spcPts val="0"/>
              </a:spcBef>
              <a:buFont typeface="Wingdings" panose="05000000000000000000" pitchFamily="2" charset="2"/>
              <a:buChar char="Ø"/>
            </a:pPr>
            <a:endParaRPr lang="en-US" sz="3600" b="0" i="0" dirty="0">
              <a:solidFill>
                <a:srgbClr val="000000"/>
              </a:solidFill>
              <a:effectLst/>
              <a:highlight>
                <a:srgbClr val="FFFFFF"/>
              </a:highlight>
              <a:latin typeface="__fkRomanStandard_6bdc6d"/>
            </a:endParaRPr>
          </a:p>
          <a:p>
            <a:pPr>
              <a:spcBef>
                <a:spcPts val="0"/>
              </a:spcBef>
              <a:buFont typeface="Wingdings" panose="05000000000000000000" pitchFamily="2" charset="2"/>
              <a:buChar char="Ø"/>
            </a:pPr>
            <a:endParaRPr lang="en-US" sz="3600" b="0" i="0" dirty="0">
              <a:solidFill>
                <a:srgbClr val="000000"/>
              </a:solidFill>
              <a:effectLst/>
              <a:highlight>
                <a:srgbClr val="FFFFFF"/>
              </a:highlight>
              <a:latin typeface="__fkRomanStandard_6bdc6d"/>
            </a:endParaRPr>
          </a:p>
          <a:p>
            <a:pPr>
              <a:spcBef>
                <a:spcPts val="0"/>
              </a:spcBef>
              <a:buFont typeface="Wingdings" panose="05000000000000000000" pitchFamily="2" charset="2"/>
              <a:buChar char="Ø"/>
            </a:pPr>
            <a:r>
              <a:rPr lang="en-US" sz="3600" b="0" i="0" dirty="0">
                <a:solidFill>
                  <a:srgbClr val="000000"/>
                </a:solidFill>
                <a:effectLst/>
                <a:highlight>
                  <a:srgbClr val="FFFFFF"/>
                </a:highlight>
                <a:latin typeface="__fkRomanStandard_6bdc6d"/>
              </a:rPr>
              <a:t> Strawberry</a:t>
            </a:r>
          </a:p>
          <a:p>
            <a:pPr>
              <a:spcBef>
                <a:spcPts val="0"/>
              </a:spcBef>
              <a:buFont typeface="Wingdings" panose="05000000000000000000" pitchFamily="2" charset="2"/>
              <a:buChar char="Ø"/>
            </a:pPr>
            <a:r>
              <a:rPr lang="en-US" sz="3600" dirty="0">
                <a:highlight>
                  <a:srgbClr val="FFFFFF"/>
                </a:highlight>
              </a:rPr>
              <a:t> Different than LLMs</a:t>
            </a:r>
          </a:p>
          <a:p>
            <a:pPr>
              <a:spcBef>
                <a:spcPts val="0"/>
              </a:spcBef>
              <a:buFont typeface="Wingdings" panose="05000000000000000000" pitchFamily="2" charset="2"/>
              <a:buChar char="Ø"/>
            </a:pPr>
            <a:r>
              <a:rPr lang="en-US" sz="3600" b="0" i="0" dirty="0">
                <a:effectLst/>
                <a:highlight>
                  <a:srgbClr val="FFFFFF"/>
                </a:highlight>
              </a:rPr>
              <a:t> Employs </a:t>
            </a:r>
            <a:r>
              <a:rPr lang="en-US" sz="3600" dirty="0">
                <a:highlight>
                  <a:srgbClr val="FFFFFF"/>
                </a:highlight>
              </a:rPr>
              <a:t>Enhanced Reasoning </a:t>
            </a:r>
          </a:p>
          <a:p>
            <a:pPr lvl="1">
              <a:spcBef>
                <a:spcPts val="0"/>
              </a:spcBef>
              <a:buFont typeface="Wingdings" panose="05000000000000000000" pitchFamily="2" charset="2"/>
              <a:buChar char="Ø"/>
            </a:pPr>
            <a:r>
              <a:rPr lang="en-US" sz="3600" b="0" i="0" dirty="0">
                <a:effectLst/>
                <a:highlight>
                  <a:srgbClr val="FFFFFF"/>
                </a:highlight>
              </a:rPr>
              <a:t> </a:t>
            </a:r>
            <a:r>
              <a:rPr lang="en-US" sz="3600" dirty="0">
                <a:highlight>
                  <a:srgbClr val="FFFFFF"/>
                </a:highlight>
              </a:rPr>
              <a:t>“Thinks” about the problem you give it before answering.</a:t>
            </a:r>
          </a:p>
          <a:p>
            <a:pPr lvl="1">
              <a:spcBef>
                <a:spcPts val="0"/>
              </a:spcBef>
              <a:buFont typeface="Wingdings" panose="05000000000000000000" pitchFamily="2" charset="2"/>
              <a:buChar char="Ø"/>
            </a:pPr>
            <a:endParaRPr lang="en-US" sz="3600" b="0" i="0" dirty="0">
              <a:effectLst/>
              <a:highlight>
                <a:srgbClr val="FFFFFF"/>
              </a:highlight>
            </a:endParaRPr>
          </a:p>
          <a:p>
            <a:pPr lvl="1">
              <a:spcBef>
                <a:spcPts val="0"/>
              </a:spcBef>
              <a:buFont typeface="Wingdings" panose="05000000000000000000" pitchFamily="2" charset="2"/>
              <a:buChar char="Ø"/>
            </a:pPr>
            <a:endParaRPr lang="en-US" sz="3600" b="0" i="0" dirty="0">
              <a:effectLst/>
              <a:highlight>
                <a:srgbClr val="FFFFFF"/>
              </a:highlight>
            </a:endParaRPr>
          </a:p>
          <a:p>
            <a:pPr lvl="1">
              <a:spcBef>
                <a:spcPts val="0"/>
              </a:spcBef>
              <a:buFont typeface="Wingdings" panose="05000000000000000000" pitchFamily="2" charset="2"/>
              <a:buChar char="Ø"/>
            </a:pPr>
            <a:endParaRPr lang="en-US" sz="3600" b="0" i="0" dirty="0">
              <a:effectLst/>
              <a:highlight>
                <a:srgbClr val="FFFFFF"/>
              </a:highlight>
            </a:endParaRPr>
          </a:p>
          <a:p>
            <a:pPr lvl="0">
              <a:spcBef>
                <a:spcPts val="0"/>
              </a:spcBef>
              <a:buFont typeface="Wingdings" panose="05000000000000000000" pitchFamily="2" charset="2"/>
              <a:buChar char="Ø"/>
            </a:pPr>
            <a:r>
              <a:rPr lang="en-US" sz="3600" b="0" i="0" dirty="0">
                <a:effectLst/>
                <a:highlight>
                  <a:srgbClr val="FFFFFF"/>
                </a:highlight>
              </a:rPr>
              <a:t> Artificial General Intelligence </a:t>
            </a:r>
          </a:p>
          <a:p>
            <a:pPr algn="l"/>
            <a:r>
              <a:rPr lang="en-US" b="0" i="0" dirty="0">
                <a:solidFill>
                  <a:srgbClr val="474747"/>
                </a:solidFill>
                <a:effectLst/>
                <a:latin typeface="Roboto" panose="02000000000000000000" pitchFamily="2" charset="0"/>
              </a:rPr>
              <a:t>Artificial general intelligence is a type of artificial intelligence that matches or surpasses human cognitive capabilities across a wide range of cognitive tasks.</a:t>
            </a:r>
          </a:p>
          <a:p>
            <a:pPr algn="l"/>
            <a:endParaRPr lang="en-US" b="0" i="0" dirty="0">
              <a:solidFill>
                <a:srgbClr val="474747"/>
              </a:solidFill>
              <a:effectLst/>
              <a:latin typeface="Roboto" panose="02000000000000000000" pitchFamily="2" charset="0"/>
            </a:endParaRPr>
          </a:p>
          <a:p>
            <a:pPr algn="l"/>
            <a:r>
              <a:rPr lang="en-US" b="0" i="0" dirty="0">
                <a:solidFill>
                  <a:srgbClr val="474747"/>
                </a:solidFill>
                <a:effectLst/>
                <a:latin typeface="Roboto" panose="02000000000000000000" pitchFamily="2" charset="0"/>
              </a:rPr>
              <a:t>Ultimate goal of Meta and Open AI </a:t>
            </a:r>
            <a:endParaRPr lang="en-US" dirty="0"/>
          </a:p>
        </p:txBody>
      </p:sp>
    </p:spTree>
    <p:extLst>
      <p:ext uri="{BB962C8B-B14F-4D97-AF65-F5344CB8AC3E}">
        <p14:creationId xmlns:p14="http://schemas.microsoft.com/office/powerpoint/2010/main" val="40569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pPr defTabSz="914266">
              <a:defRPr/>
            </a:pPr>
            <a:endParaRPr lang="en-US" dirty="0"/>
          </a:p>
          <a:p>
            <a:pPr defTabSz="914266">
              <a:defRPr/>
            </a:pPr>
            <a:r>
              <a:rPr lang="en-US" dirty="0"/>
              <a:t>OSBA Survey</a:t>
            </a:r>
          </a:p>
        </p:txBody>
      </p:sp>
    </p:spTree>
    <p:extLst>
      <p:ext uri="{BB962C8B-B14F-4D97-AF65-F5344CB8AC3E}">
        <p14:creationId xmlns:p14="http://schemas.microsoft.com/office/powerpoint/2010/main" val="375005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p:txBody>
      </p:sp>
    </p:spTree>
    <p:extLst>
      <p:ext uri="{BB962C8B-B14F-4D97-AF65-F5344CB8AC3E}">
        <p14:creationId xmlns:p14="http://schemas.microsoft.com/office/powerpoint/2010/main" val="239871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solidFill>
                  <a:srgbClr val="1B1B1B"/>
                </a:solidFill>
                <a:latin typeface="Lato" panose="020F0502020204030203" pitchFamily="34" charset="0"/>
              </a:rPr>
              <a:t> </a:t>
            </a:r>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r>
              <a:rPr lang="en-US" sz="1800" dirty="0">
                <a:solidFill>
                  <a:srgbClr val="1B1B1B"/>
                </a:solidFill>
                <a:latin typeface="Lato" panose="020F0502020204030203" pitchFamily="34" charset="0"/>
              </a:rPr>
              <a:t> </a:t>
            </a:r>
          </a:p>
          <a:p>
            <a:endParaRPr lang="en-US" dirty="0"/>
          </a:p>
        </p:txBody>
      </p:sp>
    </p:spTree>
    <p:extLst>
      <p:ext uri="{BB962C8B-B14F-4D97-AF65-F5344CB8AC3E}">
        <p14:creationId xmlns:p14="http://schemas.microsoft.com/office/powerpoint/2010/main" val="2367632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79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mj-lt"/>
              <a:buNone/>
            </a:pPr>
            <a:r>
              <a:rPr lang="en-US" b="0" i="0" dirty="0">
                <a:solidFill>
                  <a:srgbClr val="5B6471"/>
                </a:solidFill>
                <a:effectLst/>
                <a:highlight>
                  <a:srgbClr val="FFFFFF"/>
                </a:highlight>
                <a:latin typeface="Walsheim"/>
              </a:rPr>
              <a:t>Tasks Lawyers are Performing with AI</a:t>
            </a:r>
          </a:p>
          <a:p>
            <a:pPr algn="l">
              <a:buFont typeface="+mj-lt"/>
              <a:buAutoNum type="arabicPeriod"/>
            </a:pPr>
            <a:endParaRPr lang="en-US" b="0" i="0" dirty="0">
              <a:solidFill>
                <a:srgbClr val="5B6471"/>
              </a:solidFill>
              <a:effectLst/>
              <a:highlight>
                <a:srgbClr val="FFFFFF"/>
              </a:highlight>
              <a:latin typeface="Walsheim"/>
            </a:endParaRPr>
          </a:p>
          <a:p>
            <a:pPr algn="l">
              <a:buFont typeface="+mj-lt"/>
              <a:buAutoNum type="arabicPeriod"/>
            </a:pPr>
            <a:r>
              <a:rPr lang="en-US" b="0" i="0" dirty="0">
                <a:solidFill>
                  <a:srgbClr val="5B6471"/>
                </a:solidFill>
                <a:effectLst/>
                <a:highlight>
                  <a:srgbClr val="FFFFFF"/>
                </a:highlight>
                <a:latin typeface="Walsheim"/>
              </a:rPr>
              <a:t>Drafting legal contracts</a:t>
            </a:r>
          </a:p>
          <a:p>
            <a:pPr algn="l">
              <a:buFont typeface="+mj-lt"/>
              <a:buAutoNum type="arabicPeriod"/>
            </a:pPr>
            <a:r>
              <a:rPr lang="en-US" b="0" i="0" dirty="0">
                <a:solidFill>
                  <a:srgbClr val="5B6471"/>
                </a:solidFill>
                <a:effectLst/>
                <a:highlight>
                  <a:srgbClr val="FFFFFF"/>
                </a:highlight>
                <a:latin typeface="Walsheim"/>
              </a:rPr>
              <a:t>Other legal document creation</a:t>
            </a:r>
          </a:p>
          <a:p>
            <a:pPr algn="l">
              <a:buFont typeface="+mj-lt"/>
              <a:buAutoNum type="arabicPeriod"/>
            </a:pPr>
            <a:r>
              <a:rPr lang="en-US" b="0" i="0" dirty="0">
                <a:solidFill>
                  <a:srgbClr val="5B6471"/>
                </a:solidFill>
                <a:effectLst/>
                <a:highlight>
                  <a:srgbClr val="FFFFFF"/>
                </a:highlight>
                <a:latin typeface="Walsheim"/>
              </a:rPr>
              <a:t>Document review</a:t>
            </a:r>
          </a:p>
          <a:p>
            <a:pPr algn="l">
              <a:buFont typeface="+mj-lt"/>
              <a:buAutoNum type="arabicPeriod"/>
            </a:pPr>
            <a:r>
              <a:rPr lang="en-US" b="0" i="0" dirty="0">
                <a:solidFill>
                  <a:srgbClr val="5B6471"/>
                </a:solidFill>
                <a:effectLst/>
                <a:highlight>
                  <a:srgbClr val="FFFFFF"/>
                </a:highlight>
                <a:latin typeface="Walsheim"/>
              </a:rPr>
              <a:t>Legal research</a:t>
            </a:r>
          </a:p>
          <a:p>
            <a:pPr algn="l">
              <a:buFont typeface="+mj-lt"/>
              <a:buAutoNum type="arabicPeriod"/>
            </a:pPr>
            <a:r>
              <a:rPr lang="en-US" b="0" i="0" dirty="0">
                <a:solidFill>
                  <a:srgbClr val="5B6471"/>
                </a:solidFill>
                <a:effectLst/>
                <a:highlight>
                  <a:srgbClr val="FFFFFF"/>
                </a:highlight>
                <a:latin typeface="Walsheim"/>
              </a:rPr>
              <a:t>Data analysis related to predicting legal outcomes</a:t>
            </a:r>
          </a:p>
          <a:p>
            <a:pPr algn="l">
              <a:buFont typeface="+mj-lt"/>
              <a:buAutoNum type="arabicPeriod"/>
            </a:pPr>
            <a:r>
              <a:rPr lang="en-US" b="0" i="0" dirty="0">
                <a:solidFill>
                  <a:srgbClr val="5B6471"/>
                </a:solidFill>
                <a:effectLst/>
                <a:highlight>
                  <a:srgbClr val="FFFFFF"/>
                </a:highlight>
                <a:latin typeface="Walsheim"/>
              </a:rPr>
              <a:t>Contract analysis</a:t>
            </a:r>
          </a:p>
          <a:p>
            <a:pPr marL="571416" indent="-571416">
              <a:buClr>
                <a:schemeClr val="accent1"/>
              </a:buClr>
              <a:buFont typeface="Wingdings" panose="05000000000000000000" pitchFamily="2" charset="2"/>
              <a:buChar char="Ø"/>
            </a:pPr>
            <a:endParaRPr lang="en-US" kern="100" dirty="0">
              <a:ea typeface="Calibri" panose="020F0502020204030204" pitchFamily="34" charset="0"/>
              <a:cs typeface="Times New Roman" panose="02020603050405020304" pitchFamily="18" charset="0"/>
            </a:endParaRPr>
          </a:p>
          <a:p>
            <a:pPr marL="571416" indent="-571416">
              <a:buClr>
                <a:schemeClr val="accent1"/>
              </a:buClr>
              <a:buFont typeface="Wingdings" panose="05000000000000000000" pitchFamily="2" charset="2"/>
              <a:buChar char="Ø"/>
            </a:pPr>
            <a:endParaRPr lang="en-US" kern="100" dirty="0">
              <a:ea typeface="Calibri" panose="020F0502020204030204" pitchFamily="34" charset="0"/>
              <a:cs typeface="Times New Roman" panose="02020603050405020304" pitchFamily="18" charset="0"/>
            </a:endParaRPr>
          </a:p>
          <a:p>
            <a:pPr marL="571416" indent="-571416">
              <a:buClr>
                <a:schemeClr val="accent1"/>
              </a:buClr>
              <a:buFont typeface="Wingdings" panose="05000000000000000000" pitchFamily="2" charset="2"/>
              <a:buChar char="Ø"/>
            </a:pPr>
            <a:endParaRPr lang="en-US" kern="100" dirty="0">
              <a:ea typeface="Calibri" panose="020F0502020204030204" pitchFamily="34" charset="0"/>
              <a:cs typeface="Times New Roman" panose="02020603050405020304" pitchFamily="18" charset="0"/>
            </a:endParaRPr>
          </a:p>
          <a:p>
            <a:pPr marL="571416" indent="-571416">
              <a:buClr>
                <a:schemeClr val="accent1"/>
              </a:buClr>
              <a:buFont typeface="Wingdings" panose="05000000000000000000" pitchFamily="2" charset="2"/>
              <a:buChar char="Ø"/>
            </a:pPr>
            <a:endParaRPr lang="en-US" kern="100" dirty="0">
              <a:ea typeface="Calibri" panose="020F0502020204030204" pitchFamily="34" charset="0"/>
              <a:cs typeface="Times New Roman" panose="02020603050405020304" pitchFamily="18" charset="0"/>
            </a:endParaRPr>
          </a:p>
          <a:p>
            <a:pPr marL="571416" indent="-571416">
              <a:buClr>
                <a:schemeClr val="accent1"/>
              </a:buClr>
              <a:buFont typeface="Wingdings" panose="05000000000000000000" pitchFamily="2" charset="2"/>
              <a:buChar char="Ø"/>
            </a:pPr>
            <a:r>
              <a:rPr lang="en-US" kern="100" dirty="0">
                <a:ea typeface="Calibri" panose="020F0502020204030204" pitchFamily="34" charset="0"/>
                <a:cs typeface="Times New Roman" panose="02020603050405020304" pitchFamily="18" charset="0"/>
              </a:rPr>
              <a:t> </a:t>
            </a:r>
            <a:r>
              <a:rPr lang="en-US" kern="100" dirty="0" err="1">
                <a:ea typeface="Calibri" panose="020F0502020204030204" pitchFamily="34" charset="0"/>
                <a:cs typeface="Times New Roman" panose="02020603050405020304" pitchFamily="18" charset="0"/>
              </a:rPr>
              <a:t>CoCounsel</a:t>
            </a:r>
            <a:r>
              <a:rPr lang="en-US" kern="100" dirty="0">
                <a:ea typeface="Calibri" panose="020F0502020204030204" pitchFamily="34" charset="0"/>
                <a:cs typeface="Times New Roman" panose="02020603050405020304" pitchFamily="18" charset="0"/>
              </a:rPr>
              <a:t> can:</a:t>
            </a:r>
          </a:p>
          <a:p>
            <a:pPr marL="571416" indent="-571416">
              <a:buClr>
                <a:schemeClr val="accent1"/>
              </a:buClr>
              <a:buFont typeface="Wingdings" panose="05000000000000000000" pitchFamily="2" charset="2"/>
              <a:buChar char="Ø"/>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571416" indent="-571416">
              <a:buClr>
                <a:schemeClr val="accent1"/>
              </a:buClr>
              <a:buFont typeface="Wingdings" panose="05000000000000000000" pitchFamily="2" charset="2"/>
              <a:buChar char="Ø"/>
            </a:pPr>
            <a:r>
              <a:rPr lang="en-US" kern="100" dirty="0">
                <a:latin typeface="Palatino Linotype" panose="02040502050505030304" pitchFamily="18" charset="0"/>
                <a:ea typeface="Calibri" panose="020F0502020204030204" pitchFamily="34" charset="0"/>
                <a:cs typeface="Times New Roman" panose="02020603050405020304" pitchFamily="18" charset="0"/>
              </a:rPr>
              <a:t>Review documents- ask questions</a:t>
            </a:r>
          </a:p>
          <a:p>
            <a:pPr marL="571416" indent="-571416">
              <a:buClr>
                <a:schemeClr val="accent1"/>
              </a:buClr>
              <a:buFont typeface="Wingdings" panose="05000000000000000000" pitchFamily="2" charset="2"/>
              <a:buChar char="Ø"/>
            </a:pPr>
            <a:r>
              <a:rPr lang="en-US" kern="100" dirty="0">
                <a:latin typeface="Palatino Linotype" panose="02040502050505030304" pitchFamily="18" charset="0"/>
                <a:ea typeface="Calibri" panose="020F0502020204030204" pitchFamily="34" charset="0"/>
                <a:cs typeface="Times New Roman" panose="02020603050405020304" pitchFamily="18" charset="0"/>
              </a:rPr>
              <a:t>Prepare for depositions</a:t>
            </a:r>
          </a:p>
          <a:p>
            <a:pPr marL="571416" indent="-571416">
              <a:buClr>
                <a:schemeClr val="accent1"/>
              </a:buClr>
              <a:buFont typeface="Wingdings" panose="05000000000000000000" pitchFamily="2" charset="2"/>
              <a:buChar char="Ø"/>
            </a:pPr>
            <a:r>
              <a:rPr lang="en-US" kern="100" dirty="0">
                <a:latin typeface="Palatino Linotype" panose="02040502050505030304" pitchFamily="18" charset="0"/>
                <a:ea typeface="Calibri" panose="020F0502020204030204" pitchFamily="34" charset="0"/>
                <a:cs typeface="Times New Roman" panose="02020603050405020304" pitchFamily="18" charset="0"/>
              </a:rPr>
              <a:t>Search your database of prior work product</a:t>
            </a:r>
          </a:p>
          <a:p>
            <a:pPr marL="571416" indent="-571416">
              <a:buClr>
                <a:schemeClr val="accent1"/>
              </a:buClr>
              <a:buFont typeface="Wingdings" panose="05000000000000000000" pitchFamily="2" charset="2"/>
              <a:buChar char="Ø"/>
            </a:pPr>
            <a:r>
              <a:rPr lang="en-US" kern="100" dirty="0">
                <a:latin typeface="Palatino Linotype" panose="02040502050505030304" pitchFamily="18" charset="0"/>
                <a:ea typeface="Calibri" panose="020F0502020204030204" pitchFamily="34" charset="0"/>
                <a:cs typeface="Times New Roman" panose="02020603050405020304" pitchFamily="18" charset="0"/>
              </a:rPr>
              <a:t>Summarize documents and contracts and case decisions</a:t>
            </a:r>
          </a:p>
          <a:p>
            <a:pPr marL="571416" indent="-571416">
              <a:buClr>
                <a:schemeClr val="accent1"/>
              </a:buClr>
              <a:buFont typeface="Wingdings" panose="05000000000000000000" pitchFamily="2" charset="2"/>
              <a:buChar char="Ø"/>
            </a:pPr>
            <a:r>
              <a:rPr lang="en-US" kern="100" dirty="0">
                <a:latin typeface="Palatino Linotype" panose="02040502050505030304" pitchFamily="18" charset="0"/>
                <a:ea typeface="Calibri" panose="020F0502020204030204" pitchFamily="34" charset="0"/>
                <a:cs typeface="Times New Roman" panose="02020603050405020304" pitchFamily="18" charset="0"/>
              </a:rPr>
              <a:t>Draft correspondence </a:t>
            </a:r>
          </a:p>
        </p:txBody>
      </p:sp>
    </p:spTree>
    <p:extLst>
      <p:ext uri="{BB962C8B-B14F-4D97-AF65-F5344CB8AC3E}">
        <p14:creationId xmlns:p14="http://schemas.microsoft.com/office/powerpoint/2010/main" val="2147529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900" dirty="0">
                <a:solidFill>
                  <a:srgbClr val="1B1B1B"/>
                </a:solidFill>
                <a:latin typeface="Lato" panose="020F0502020204030203" pitchFamily="34" charset="0"/>
              </a:rPr>
              <a:t> </a:t>
            </a:r>
            <a:endParaRPr lang="en-US" sz="19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416080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900" dirty="0">
                <a:solidFill>
                  <a:srgbClr val="1B1B1B"/>
                </a:solidFill>
                <a:latin typeface="Lato" panose="020F0502020204030203" pitchFamily="34" charset="0"/>
              </a:rPr>
              <a:t> </a:t>
            </a:r>
            <a:endParaRPr lang="en-US" sz="19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149398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9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1009942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9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190083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p:txBody>
      </p:sp>
    </p:spTree>
    <p:extLst>
      <p:ext uri="{BB962C8B-B14F-4D97-AF65-F5344CB8AC3E}">
        <p14:creationId xmlns:p14="http://schemas.microsoft.com/office/powerpoint/2010/main" val="48213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9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2485115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9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4132133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9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324019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330521" marR="1762780" indent="-330521">
              <a:buFont typeface="Times New Roman" panose="02020603050405020304" pitchFamily="18" charset="0"/>
              <a:buChar char="-"/>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Undoubtedly, AI now qualifies as one such “relevant technology.” Similarly, Comment 5 to this Model Rule 1.1 explains that “[c]</a:t>
            </a:r>
            <a:r>
              <a:rPr lang="en-US" sz="2300" kern="100" dirty="0" err="1">
                <a:latin typeface="Times New Roman" panose="02020603050405020304" pitchFamily="18" charset="0"/>
                <a:ea typeface="Calibri" panose="020F0502020204030204" pitchFamily="34" charset="0"/>
                <a:cs typeface="Times New Roman" panose="02020603050405020304" pitchFamily="18" charset="0"/>
              </a:rPr>
              <a:t>ompetent</a:t>
            </a:r>
            <a:r>
              <a:rPr lang="en-US" sz="2300" kern="100" dirty="0">
                <a:latin typeface="Times New Roman" panose="02020603050405020304" pitchFamily="18" charset="0"/>
                <a:ea typeface="Calibri" panose="020F0502020204030204" pitchFamily="34" charset="0"/>
                <a:cs typeface="Times New Roman" panose="02020603050405020304" pitchFamily="18" charset="0"/>
              </a:rPr>
              <a:t> handling of a particular matter includes … use of methods and procedures meeting the standards of competent practitioners.” It is therefore arguably incumbent on lawyers to understand the extent of the AI technology available, and—if that technology becomes standard—to make use of it.</a:t>
            </a:r>
          </a:p>
          <a:p>
            <a:pPr marR="1762780"/>
            <a:endParaRPr lang="en-US" sz="2300" kern="100" dirty="0">
              <a:latin typeface="Times New Roman" panose="02020603050405020304" pitchFamily="18" charset="0"/>
              <a:ea typeface="Calibri" panose="020F0502020204030204" pitchFamily="34" charset="0"/>
              <a:cs typeface="Times New Roman" panose="02020603050405020304" pitchFamily="18" charset="0"/>
            </a:endParaRPr>
          </a:p>
          <a:p>
            <a:pPr marL="330521" marR="1762780" indent="-330521">
              <a:buFont typeface="Times New Roman" panose="02020603050405020304" pitchFamily="18" charset="0"/>
              <a:buChar char="-"/>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Essential for lawyers to be aware of how AI can be used in their practices.</a:t>
            </a:r>
          </a:p>
          <a:p>
            <a:pPr marL="330521" marR="1762780" indent="-330521">
              <a:buFont typeface="Times New Roman" panose="02020603050405020304" pitchFamily="18" charset="0"/>
              <a:buChar char="-"/>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If using it in your practice, should have a pretty comprehensive understanding of how it works, its advantages and disadvantages.  If you are going to use it in your practice, but are uncomfortable, make sure to associate with someone who is competent.  </a:t>
            </a:r>
          </a:p>
          <a:p>
            <a:pPr marR="1762780"/>
            <a:r>
              <a:rPr lang="en-US" sz="2300" kern="100" dirty="0">
                <a:latin typeface="Times New Roman" panose="02020603050405020304" pitchFamily="18" charset="0"/>
                <a:ea typeface="Calibri" panose="020F0502020204030204" pitchFamily="34" charset="0"/>
                <a:cs typeface="Times New Roman" panose="02020603050405020304" pitchFamily="18" charset="0"/>
              </a:rPr>
              <a:t> </a:t>
            </a:r>
          </a:p>
          <a:p>
            <a:pPr marL="330521" marR="1762780" indent="-330521">
              <a:buFont typeface="Times New Roman" panose="02020603050405020304" pitchFamily="18" charset="0"/>
              <a:buChar char="-"/>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Some jurisdictions have opined that 1.1 [8] requires a basic understanding of the available technology whether you are utilizing it or not,</a:t>
            </a:r>
          </a:p>
          <a:p>
            <a:pPr marL="440695" marR="1762780"/>
            <a:r>
              <a:rPr lang="en-US" sz="2300" kern="100" dirty="0">
                <a:latin typeface="Times New Roman" panose="02020603050405020304" pitchFamily="18" charset="0"/>
                <a:ea typeface="Calibri" panose="020F0502020204030204" pitchFamily="34" charset="0"/>
                <a:cs typeface="Times New Roman" panose="02020603050405020304" pitchFamily="18" charset="0"/>
              </a:rPr>
              <a:t> </a:t>
            </a:r>
          </a:p>
          <a:p>
            <a:pPr marL="716130" marR="1762780" lvl="1" indent="-275434">
              <a:buFont typeface="Courier New" panose="02070309020205020404" pitchFamily="49" charset="0"/>
              <a:buChar char="o"/>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Doesn’t require you to use the technology.</a:t>
            </a:r>
          </a:p>
          <a:p>
            <a:pPr marL="716130" marR="1762780" lvl="1" indent="-275434">
              <a:buFont typeface="Courier New" panose="02070309020205020404" pitchFamily="49" charset="0"/>
              <a:buChar char="o"/>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Your clients may use it, your litigation opponents may use it. Best to understand how it works.</a:t>
            </a:r>
          </a:p>
          <a:p>
            <a:pPr marL="881390" marR="1762780"/>
            <a:r>
              <a:rPr lang="en-US" sz="2300" kern="100" dirty="0">
                <a:latin typeface="Times New Roman" panose="02020603050405020304" pitchFamily="18" charset="0"/>
                <a:ea typeface="Calibri" panose="020F0502020204030204" pitchFamily="34" charset="0"/>
                <a:cs typeface="Times New Roman" panose="02020603050405020304" pitchFamily="18" charset="0"/>
              </a:rPr>
              <a:t> </a:t>
            </a:r>
          </a:p>
          <a:p>
            <a:pPr marL="330521" marR="1762780" indent="-330521">
              <a:buFont typeface="Times New Roman" panose="02020603050405020304" pitchFamily="18" charset="0"/>
              <a:buChar char="-"/>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No overreliance- not consistent with the active practice of law and application of independent professional judgment.</a:t>
            </a:r>
          </a:p>
          <a:p>
            <a:pPr marL="881390" marR="1762780"/>
            <a:r>
              <a:rPr lang="en-US" sz="2300" kern="100" dirty="0">
                <a:latin typeface="Times New Roman" panose="02020603050405020304" pitchFamily="18" charset="0"/>
                <a:ea typeface="Calibri" panose="020F0502020204030204" pitchFamily="34" charset="0"/>
                <a:cs typeface="Times New Roman" panose="02020603050405020304" pitchFamily="18" charset="0"/>
              </a:rPr>
              <a:t> </a:t>
            </a:r>
          </a:p>
          <a:p>
            <a:pPr marL="330521" marR="1762780" indent="-330521">
              <a:buFont typeface="Times New Roman" panose="02020603050405020304" pitchFamily="18" charset="0"/>
              <a:buChar char="-"/>
            </a:pPr>
            <a:r>
              <a:rPr lang="en-US" sz="2300" kern="100" dirty="0">
                <a:latin typeface="Times New Roman" panose="02020603050405020304" pitchFamily="18" charset="0"/>
                <a:ea typeface="Calibri" panose="020F0502020204030204" pitchFamily="34" charset="0"/>
                <a:cs typeface="Times New Roman" panose="02020603050405020304" pitchFamily="18" charset="0"/>
              </a:rPr>
              <a:t>With AI in legal practices- at what point will your failure or refusal to use it rise to the level of a competency issue? Will you have to defend a refusal to use AI at some point.</a:t>
            </a:r>
          </a:p>
          <a:p>
            <a:pPr defTabSz="914266">
              <a:defRPr/>
            </a:pPr>
            <a:endParaRPr lang="en-US" dirty="0"/>
          </a:p>
        </p:txBody>
      </p:sp>
    </p:spTree>
    <p:extLst>
      <p:ext uri="{BB962C8B-B14F-4D97-AF65-F5344CB8AC3E}">
        <p14:creationId xmlns:p14="http://schemas.microsoft.com/office/powerpoint/2010/main" val="2706032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266" rtl="0" eaLnBrk="1" fontAlgn="auto"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rPr>
              <a:t>“An algorithm may weigh factors that the law or society deem inappropriate or do so with a weight that is inappropriate in the context presented…. AI does not understand the world as humans do and, unless instructed otherwise, its results may reflect an ignorance of norms or case law precedent.”  Michigan JL -155 (2023).</a:t>
            </a:r>
            <a:endParaRPr lang="en-US" sz="1400" kern="100" dirty="0">
              <a:solidFill>
                <a:srgbClr val="000000"/>
              </a:solidFill>
              <a:ea typeface="Calibri" panose="020F0502020204030204" pitchFamily="34" charset="0"/>
              <a:cs typeface="Times New Roman" panose="02020603050405020304" pitchFamily="18" charset="0"/>
            </a:endParaRPr>
          </a:p>
          <a:p>
            <a:pPr defTabSz="914266">
              <a:defRPr/>
            </a:pPr>
            <a:endParaRPr lang="en-US" dirty="0"/>
          </a:p>
        </p:txBody>
      </p:sp>
    </p:spTree>
    <p:extLst>
      <p:ext uri="{BB962C8B-B14F-4D97-AF65-F5344CB8AC3E}">
        <p14:creationId xmlns:p14="http://schemas.microsoft.com/office/powerpoint/2010/main" val="2733634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r>
              <a:rPr lang="en-US" b="1" dirty="0"/>
              <a:t>Scenario:</a:t>
            </a:r>
            <a:r>
              <a:rPr lang="en-US" dirty="0"/>
              <a:t> Attorney Jennifer, a solo practitioner, takes on a complex criminal defense case involving cutting-edge forensic technology. She uses a new AI tool designed to analyze forensic evidence, but she does not understand how the tool operates or its potential limitations. Relying solely on the AI analysis, Jennifer advises her client to accept a plea deal without consulting a forensic expert or fully understanding the science behind the evidence. Later, it’s discovered that the AI tool misinterpreted the evidence, and if properly analyzed, the evidence could have exonerated the client.</a:t>
            </a:r>
          </a:p>
          <a:p>
            <a:r>
              <a:rPr lang="en-US" b="1" dirty="0"/>
              <a:t>Violation:</a:t>
            </a:r>
            <a:r>
              <a:rPr lang="en-US" dirty="0"/>
              <a:t> Jennifer violated Rule 1.1 by failing to gain a sufficient understanding of the AI tool and not ensuring that the evidence analysis was accurate. Competence requires that attorneys understand the tools they use, including their limitations, and seek expert advice when necessary. Jennifer’s failure to understand the AI technology and rely on it without additional human oversight harmed her client's defense.</a:t>
            </a:r>
          </a:p>
          <a:p>
            <a:pPr defTabSz="914266">
              <a:defRPr/>
            </a:pPr>
            <a:endParaRPr lang="en-US" dirty="0"/>
          </a:p>
        </p:txBody>
      </p:sp>
    </p:spTree>
    <p:extLst>
      <p:ext uri="{BB962C8B-B14F-4D97-AF65-F5344CB8AC3E}">
        <p14:creationId xmlns:p14="http://schemas.microsoft.com/office/powerpoint/2010/main" val="1693496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r>
              <a:rPr lang="en-US" b="1" dirty="0"/>
              <a:t>Scenario:</a:t>
            </a:r>
            <a:r>
              <a:rPr lang="en-US" dirty="0"/>
              <a:t> Attorney Jennifer, a solo practitioner, takes on a complex criminal defense case involving cutting-edge forensic technology. She uses a new AI tool designed to analyze forensic evidence, but she does not understand how the tool operates or its potential limitations. Relying solely on the AI analysis, Jennifer advises her client to accept a plea deal without consulting a forensic expert or fully understanding the science behind the evidence. Later, it’s discovered that the AI tool misinterpreted the evidence, and if properly analyzed, the evidence could have exonerated the client.</a:t>
            </a:r>
          </a:p>
          <a:p>
            <a:r>
              <a:rPr lang="en-US" b="1" dirty="0"/>
              <a:t>Violation:</a:t>
            </a:r>
            <a:r>
              <a:rPr lang="en-US" dirty="0"/>
              <a:t> Jennifer violated Rule 1.1 by failing to gain a sufficient understanding of the AI tool and not ensuring that the evidence analysis was accurate. Competence requires that attorneys understand the tools they use, including their limitations, and seek expert advice when necessary. Jennifer’s failure to understand the AI technology and rely on it without additional human oversight harmed her client's defense.</a:t>
            </a:r>
          </a:p>
          <a:p>
            <a:pPr defTabSz="914266">
              <a:defRPr/>
            </a:pPr>
            <a:endParaRPr lang="en-US" dirty="0"/>
          </a:p>
        </p:txBody>
      </p:sp>
    </p:spTree>
    <p:extLst>
      <p:ext uri="{BB962C8B-B14F-4D97-AF65-F5344CB8AC3E}">
        <p14:creationId xmlns:p14="http://schemas.microsoft.com/office/powerpoint/2010/main" val="1126896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solidFill>
                <a:srgbClr val="000000"/>
              </a:solidFill>
              <a:latin typeface="Lato" panose="020F0502020204030203" pitchFamily="34" charset="0"/>
            </a:endParaRPr>
          </a:p>
          <a:p>
            <a:pPr defTabSz="881390">
              <a:defRPr/>
            </a:pPr>
            <a:r>
              <a:rPr lang="en-US" sz="1700" dirty="0">
                <a:latin typeface="TimesNewRomanPSMT"/>
              </a:rPr>
              <a:t> </a:t>
            </a:r>
            <a:r>
              <a:rPr lang="en-US" sz="1200" kern="100" dirty="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023994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solidFill>
                <a:srgbClr val="000000"/>
              </a:solidFill>
              <a:latin typeface="Lato" panose="020F0502020204030203" pitchFamily="34" charset="0"/>
            </a:endParaRPr>
          </a:p>
          <a:p>
            <a:pPr defTabSz="881390">
              <a:defRPr/>
            </a:pPr>
            <a:r>
              <a:rPr lang="en-US" sz="1700" dirty="0">
                <a:latin typeface="TimesNewRomanPSMT"/>
              </a:rPr>
              <a:t> </a:t>
            </a:r>
            <a:r>
              <a:rPr lang="en-US" sz="1200" kern="100" dirty="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432857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696913"/>
            <a:ext cx="4397375" cy="247491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7332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highlight>
                <a:srgbClr val="FFFFFF"/>
              </a:highlight>
              <a:latin typeface="Lora" pitchFamily="2" charset="0"/>
            </a:endParaRPr>
          </a:p>
          <a:p>
            <a:pPr algn="l"/>
            <a:r>
              <a:rPr lang="en-US" b="0" i="0" dirty="0">
                <a:solidFill>
                  <a:srgbClr val="000000"/>
                </a:solidFill>
                <a:effectLst/>
                <a:highlight>
                  <a:srgbClr val="FFFFFF"/>
                </a:highlight>
                <a:latin typeface="Lora" pitchFamily="2" charset="0"/>
              </a:rPr>
              <a:t> </a:t>
            </a:r>
          </a:p>
          <a:p>
            <a:endParaRPr lang="en-US" dirty="0"/>
          </a:p>
        </p:txBody>
      </p:sp>
    </p:spTree>
    <p:extLst>
      <p:ext uri="{BB962C8B-B14F-4D97-AF65-F5344CB8AC3E}">
        <p14:creationId xmlns:p14="http://schemas.microsoft.com/office/powerpoint/2010/main" val="272945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Ben represents a client in a high-stakes litigation matter. He uses an AI-powered settlement analysis tool that recommends a settlement figure significantly lower than what Ben thinks is appropriate. Without discussing the tool’s recommendation with the client or considering the specific facts of the case, Ben pushes his client to accept the AI-recommended settlement offer.</a:t>
            </a:r>
          </a:p>
          <a:p>
            <a:pPr defTabSz="914266">
              <a:defRPr/>
            </a:pPr>
            <a:endParaRPr lang="en-US" b="1" dirty="0"/>
          </a:p>
          <a:p>
            <a:pPr defTabSz="914266">
              <a:defRPr/>
            </a:pPr>
            <a:r>
              <a:rPr lang="en-US" b="1" dirty="0"/>
              <a:t>Violation:</a:t>
            </a:r>
            <a:r>
              <a:rPr lang="en-US" dirty="0"/>
              <a:t> Ben violated Rule 2.1 by failing to exercise his independent professional judgment. Instead of assessing the merits of the case himself, he deferred to an AI tool’s recommendation, which may not have taken all relevant factors into account.</a:t>
            </a:r>
          </a:p>
        </p:txBody>
      </p:sp>
    </p:spTree>
    <p:extLst>
      <p:ext uri="{BB962C8B-B14F-4D97-AF65-F5344CB8AC3E}">
        <p14:creationId xmlns:p14="http://schemas.microsoft.com/office/powerpoint/2010/main" val="360792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Ben represents a client in a high-stakes litigation matter. He uses an AI-powered settlement analysis tool that recommends a settlement figure significantly lower than what Ben thinks is appropriate. Without discussing the tool’s recommendation with the client or considering the specific facts of the case, Ben pushes his client to accept the AI-recommended settlement offer.</a:t>
            </a:r>
          </a:p>
          <a:p>
            <a:pPr defTabSz="914266">
              <a:defRPr/>
            </a:pPr>
            <a:endParaRPr lang="en-US" b="1" dirty="0"/>
          </a:p>
          <a:p>
            <a:pPr defTabSz="914266">
              <a:defRPr/>
            </a:pPr>
            <a:r>
              <a:rPr lang="en-US" b="1" dirty="0"/>
              <a:t>Violation:</a:t>
            </a:r>
            <a:r>
              <a:rPr lang="en-US" dirty="0"/>
              <a:t> Ben violated Rule 2.1 by failing to exercise his independent professional judgment. Instead of assessing the merits of the case himself, he deferred to an AI tool’s recommendation, which may not have taken all relevant factors into account.</a:t>
            </a:r>
          </a:p>
        </p:txBody>
      </p:sp>
    </p:spTree>
    <p:extLst>
      <p:ext uri="{BB962C8B-B14F-4D97-AF65-F5344CB8AC3E}">
        <p14:creationId xmlns:p14="http://schemas.microsoft.com/office/powerpoint/2010/main" val="1406041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p:txBody>
      </p:sp>
    </p:spTree>
    <p:extLst>
      <p:ext uri="{BB962C8B-B14F-4D97-AF65-F5344CB8AC3E}">
        <p14:creationId xmlns:p14="http://schemas.microsoft.com/office/powerpoint/2010/main" val="1441569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696913"/>
            <a:ext cx="4397375" cy="2474912"/>
          </a:xfrm>
        </p:spPr>
      </p:sp>
      <p:sp>
        <p:nvSpPr>
          <p:cNvPr id="3" name="Notes Placeholder 2"/>
          <p:cNvSpPr>
            <a:spLocks noGrp="1"/>
          </p:cNvSpPr>
          <p:nvPr>
            <p:ph type="body" idx="1"/>
          </p:nvPr>
        </p:nvSpPr>
        <p:spPr>
          <a:xfrm>
            <a:off x="701041" y="3320143"/>
            <a:ext cx="4709159" cy="5279027"/>
          </a:xfrm>
        </p:spPr>
        <p:txBody>
          <a:bodyPr>
            <a:normAutofit fontScale="85000" lnSpcReduction="10000"/>
          </a:bodyPr>
          <a:lstStyle/>
          <a:p>
            <a:pPr defTabSz="914266">
              <a:defRPr/>
            </a:pPr>
            <a:endParaRPr lang="en-US" sz="1700" dirty="0">
              <a:solidFill>
                <a:srgbClr val="000000"/>
              </a:solidFill>
              <a:latin typeface="HK Grotesk"/>
            </a:endParaRPr>
          </a:p>
          <a:p>
            <a:pPr defTabSz="914266">
              <a:defRPr/>
            </a:pPr>
            <a:r>
              <a:rPr lang="en-US" sz="1700" dirty="0">
                <a:solidFill>
                  <a:srgbClr val="000000"/>
                </a:solidFill>
                <a:latin typeface="HK Grotesk"/>
              </a:rPr>
              <a:t>Questions:   Will information I provide to AI be visible to the AI provider or other third parties.</a:t>
            </a:r>
          </a:p>
          <a:p>
            <a:pPr defTabSz="914266">
              <a:defRPr/>
            </a:pPr>
            <a:r>
              <a:rPr lang="en-US" sz="1700" dirty="0">
                <a:solidFill>
                  <a:srgbClr val="000000"/>
                </a:solidFill>
                <a:latin typeface="HK Grotesk"/>
              </a:rPr>
              <a:t>                     Will my interactions with AI affect answers that later users of the AI will get in a way that could reveal information I provided to AI?</a:t>
            </a:r>
          </a:p>
          <a:p>
            <a:pPr defTabSz="914266">
              <a:defRPr/>
            </a:pPr>
            <a:endParaRPr lang="en-US" sz="1700" dirty="0">
              <a:solidFill>
                <a:srgbClr val="000000"/>
              </a:solidFill>
              <a:latin typeface="HK Grotesk"/>
            </a:endParaRPr>
          </a:p>
          <a:p>
            <a:pPr defTabSz="914266">
              <a:defRPr/>
            </a:pPr>
            <a:r>
              <a:rPr lang="en-US" sz="1700" dirty="0">
                <a:solidFill>
                  <a:srgbClr val="000000"/>
                </a:solidFill>
                <a:latin typeface="HK Grotesk"/>
              </a:rPr>
              <a:t>Many generative AI platforms do not provide confidentiality for the prompts input into the tool or the outputs produced by it. Unless they represent otherwise, generative AI companies are likely to use these prompts for additional training of their AI models. The prompts and the responses they produce could be revealed to the general public either by accident or by specially-designed inquiries to the generative AI tool. </a:t>
            </a:r>
          </a:p>
          <a:p>
            <a:pPr defTabSz="914266">
              <a:defRPr/>
            </a:pPr>
            <a:endParaRPr lang="en-US" sz="1700" dirty="0">
              <a:solidFill>
                <a:srgbClr val="000000"/>
              </a:solidFill>
              <a:latin typeface="HK Grotesk"/>
            </a:endParaRPr>
          </a:p>
          <a:p>
            <a:pPr defTabSz="914266">
              <a:defRPr/>
            </a:pPr>
            <a:r>
              <a:rPr lang="en-US" sz="1700" dirty="0">
                <a:solidFill>
                  <a:srgbClr val="000000"/>
                </a:solidFill>
                <a:latin typeface="HK Grotesk"/>
              </a:rPr>
              <a:t>Some U.S. lawyers using generative AI for client work are now contracting for generative AI tools that do not use the lawyer’s prompts as further training for the model. The vendors for these tools claim that they eliminate prompts and AI tool inputs and outputs after use, so that the confidentiality of all of this information is protected. Before undertaking client work using a generative AI tool, a lawyer must understand how information submitted in a prompt will be used and shared and also where it will be stored. The data security of AI model companies and law offices using these products can put information relating to a client’s representation at risk. </a:t>
            </a:r>
          </a:p>
        </p:txBody>
      </p:sp>
    </p:spTree>
    <p:extLst>
      <p:ext uri="{BB962C8B-B14F-4D97-AF65-F5344CB8AC3E}">
        <p14:creationId xmlns:p14="http://schemas.microsoft.com/office/powerpoint/2010/main" val="2931417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Megan is working on a sensitive merger and acquisition deal. She uses a third-party AI contract review platform to analyze hundreds of documents, but she neglects to check whether the platform encrypts the data or has strong confidentiality protections. The platform suffers a data breach, and confidential deal terms are leaked to the public.</a:t>
            </a:r>
          </a:p>
          <a:p>
            <a:pPr defTabSz="914266">
              <a:defRPr/>
            </a:pPr>
            <a:endParaRPr lang="en-US" b="1" dirty="0"/>
          </a:p>
          <a:p>
            <a:pPr defTabSz="914266">
              <a:defRPr/>
            </a:pPr>
            <a:r>
              <a:rPr lang="en-US" b="1" dirty="0"/>
              <a:t>Violation:</a:t>
            </a:r>
            <a:r>
              <a:rPr lang="en-US" dirty="0"/>
              <a:t> Megan violated Rule 1.6 by failing to ensure the confidentiality of her client’s information when using a third-party AI tool. Lawyers must take reasonable steps to protect client information, especially when outsourcing tasks to AI platforms.</a:t>
            </a:r>
          </a:p>
        </p:txBody>
      </p:sp>
    </p:spTree>
    <p:extLst>
      <p:ext uri="{BB962C8B-B14F-4D97-AF65-F5344CB8AC3E}">
        <p14:creationId xmlns:p14="http://schemas.microsoft.com/office/powerpoint/2010/main" val="3848923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Megan is working on a sensitive merger and acquisition deal. She uses a third-party AI contract review platform to analyze hundreds of documents, but she neglects to check whether the platform encrypts the data or has strong confidentiality protections. The platform suffers a data breach, and confidential deal terms are leaked to the public.</a:t>
            </a:r>
          </a:p>
          <a:p>
            <a:pPr defTabSz="914266">
              <a:defRPr/>
            </a:pPr>
            <a:endParaRPr lang="en-US" b="1" dirty="0"/>
          </a:p>
          <a:p>
            <a:pPr defTabSz="914266">
              <a:defRPr/>
            </a:pPr>
            <a:r>
              <a:rPr lang="en-US" b="1" dirty="0"/>
              <a:t>Violation:</a:t>
            </a:r>
            <a:r>
              <a:rPr lang="en-US" dirty="0"/>
              <a:t> Megan violated Rule 1.6 by failing to ensure the confidentiality of her client’s information when using a third-party AI tool. Lawyers must take reasonable steps to protect client information, especially when outsourcing tasks to AI platforms.</a:t>
            </a:r>
          </a:p>
        </p:txBody>
      </p:sp>
    </p:spTree>
    <p:extLst>
      <p:ext uri="{BB962C8B-B14F-4D97-AF65-F5344CB8AC3E}">
        <p14:creationId xmlns:p14="http://schemas.microsoft.com/office/powerpoint/2010/main" val="3802771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3320143"/>
            <a:ext cx="4175759" cy="5279027"/>
          </a:xfrm>
        </p:spPr>
        <p:txBody>
          <a:bodyPr>
            <a:normAutofit/>
          </a:bodyPr>
          <a:lstStyle/>
          <a:p>
            <a:pPr defTabSz="914266">
              <a:defRPr/>
            </a:pPr>
            <a:endParaRPr lang="en-US" dirty="0"/>
          </a:p>
          <a:p>
            <a:pPr defTabSz="914266">
              <a:defRPr/>
            </a:pPr>
            <a:endParaRPr lang="en-US" dirty="0"/>
          </a:p>
          <a:p>
            <a:pPr defTabSz="914266">
              <a:defRPr/>
            </a:pPr>
            <a:r>
              <a:rPr lang="en-US" dirty="0"/>
              <a:t>The attorney should provide the client with sufficient information about how the attorney intends to use AI to participate intelligently in decisions concerning the representation's objectives and the means by which they are to be pursued, to the extent the client is willing and able to do so (see Comment 5 to ABA Model Rule 1.4).</a:t>
            </a:r>
          </a:p>
          <a:p>
            <a:pPr defTabSz="914266">
              <a:defRPr/>
            </a:pPr>
            <a:endParaRPr lang="en-US" dirty="0"/>
          </a:p>
        </p:txBody>
      </p:sp>
    </p:spTree>
    <p:extLst>
      <p:ext uri="{BB962C8B-B14F-4D97-AF65-F5344CB8AC3E}">
        <p14:creationId xmlns:p14="http://schemas.microsoft.com/office/powerpoint/2010/main" val="1416499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Tom uses an AI tool to predict the likelihood of success in a medical malpractice case. The AI predicts a low chance of winning, so Tom advises his client to settle without explaining that the AI’s prediction was based solely on historical data and may not fully apply to their unique circumstances. The client, unaware of the AI’s limitations, agrees to the settlement.</a:t>
            </a:r>
          </a:p>
          <a:p>
            <a:pPr defTabSz="914266">
              <a:defRPr/>
            </a:pPr>
            <a:endParaRPr lang="en-US" b="1" dirty="0"/>
          </a:p>
          <a:p>
            <a:pPr defTabSz="914266">
              <a:defRPr/>
            </a:pPr>
            <a:r>
              <a:rPr lang="en-US" b="1" dirty="0"/>
              <a:t>Violation:</a:t>
            </a:r>
            <a:r>
              <a:rPr lang="en-US" dirty="0"/>
              <a:t> Tom violated Rule 1.4 by not fully informing his client about the basis of his recommendation and the limitations of the AI’s prediction. Lawyers must ensure clients understand how AI influences legal strategies and outcomes.</a:t>
            </a:r>
          </a:p>
        </p:txBody>
      </p:sp>
    </p:spTree>
    <p:extLst>
      <p:ext uri="{BB962C8B-B14F-4D97-AF65-F5344CB8AC3E}">
        <p14:creationId xmlns:p14="http://schemas.microsoft.com/office/powerpoint/2010/main" val="3856798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Tom uses an AI tool to predict the likelihood of success in a medical malpractice case. The AI predicts a low chance of winning, so Tom advises his client to settle without explaining that the AI’s prediction was based solely on historical data and may not fully apply to their unique circumstances. The client, unaware of the AI’s limitations, agrees to the settlement.</a:t>
            </a:r>
          </a:p>
          <a:p>
            <a:pPr defTabSz="914266">
              <a:defRPr/>
            </a:pPr>
            <a:endParaRPr lang="en-US" b="1" dirty="0"/>
          </a:p>
          <a:p>
            <a:pPr defTabSz="914266">
              <a:defRPr/>
            </a:pPr>
            <a:r>
              <a:rPr lang="en-US" b="1" dirty="0"/>
              <a:t>Violation:</a:t>
            </a:r>
            <a:r>
              <a:rPr lang="en-US" dirty="0"/>
              <a:t> Tom violated Rule 1.4 by not fully informing his client about the basis of his recommendation and the limitations of the AI’s prediction. Lawyers must ensure clients understand how AI influences legal strategies and outcomes.</a:t>
            </a:r>
          </a:p>
        </p:txBody>
      </p:sp>
    </p:spTree>
    <p:extLst>
      <p:ext uri="{BB962C8B-B14F-4D97-AF65-F5344CB8AC3E}">
        <p14:creationId xmlns:p14="http://schemas.microsoft.com/office/powerpoint/2010/main" val="230488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696913"/>
            <a:ext cx="4397375" cy="2474912"/>
          </a:xfrm>
        </p:spPr>
      </p:sp>
      <p:sp>
        <p:nvSpPr>
          <p:cNvPr id="3" name="Notes Placeholder 2"/>
          <p:cNvSpPr>
            <a:spLocks noGrp="1"/>
          </p:cNvSpPr>
          <p:nvPr>
            <p:ph type="body" idx="1"/>
          </p:nvPr>
        </p:nvSpPr>
        <p:spPr>
          <a:xfrm>
            <a:off x="701041" y="3320143"/>
            <a:ext cx="4632959" cy="5823857"/>
          </a:xfrm>
        </p:spPr>
        <p:txBody>
          <a:bodyPr>
            <a:normAutofit fontScale="55000" lnSpcReduction="20000"/>
          </a:bodyPr>
          <a:lstStyle/>
          <a:p>
            <a:endParaRPr lang="en-US" sz="2200" dirty="0">
              <a:solidFill>
                <a:srgbClr val="000000"/>
              </a:solidFill>
              <a:latin typeface="ArialMT"/>
            </a:endParaRPr>
          </a:p>
          <a:p>
            <a:pPr algn="l"/>
            <a:r>
              <a:rPr lang="en-US" sz="2200" dirty="0">
                <a:latin typeface="ArialMT"/>
              </a:rPr>
              <a:t>These duties apply to nonlawyers “both within and outside of the law firm.” ABA Comm. on Ethics and </a:t>
            </a:r>
            <a:r>
              <a:rPr lang="en-US" sz="2200" dirty="0" err="1">
                <a:latin typeface="ArialMT"/>
              </a:rPr>
              <a:t>Prof’l</a:t>
            </a:r>
            <a:r>
              <a:rPr lang="en-US" sz="2200" dirty="0">
                <a:latin typeface="ArialMT"/>
              </a:rPr>
              <a:t> Responsibility, Formal Op. 498 (2021). The fact that a generative AI is managed and operated by a third-party does not obviate the need to ensure that its actions are consistent with the lawyer's own professional and ethical</a:t>
            </a:r>
          </a:p>
          <a:p>
            <a:pPr algn="l"/>
            <a:r>
              <a:rPr lang="en-US" sz="2200" dirty="0">
                <a:latin typeface="ArialMT"/>
              </a:rPr>
              <a:t>obligations.</a:t>
            </a:r>
          </a:p>
          <a:p>
            <a:pPr algn="l"/>
            <a:endParaRPr lang="en-US" sz="2200" dirty="0">
              <a:solidFill>
                <a:srgbClr val="000000"/>
              </a:solidFill>
              <a:latin typeface="ArialMT"/>
            </a:endParaRPr>
          </a:p>
          <a:p>
            <a:r>
              <a:rPr lang="en-US" sz="2200" dirty="0">
                <a:solidFill>
                  <a:srgbClr val="444444"/>
                </a:solidFill>
                <a:latin typeface="ArialMT"/>
              </a:rPr>
              <a:t>Where it is foreseeable that lawyers or nonlawyers within or retained by a </a:t>
            </a:r>
            <a:r>
              <a:rPr lang="en-US" sz="2200" dirty="0">
                <a:solidFill>
                  <a:srgbClr val="000000"/>
                </a:solidFill>
                <a:latin typeface="ArialMT"/>
              </a:rPr>
              <a:t>fi</a:t>
            </a:r>
            <a:r>
              <a:rPr lang="en-US" sz="2200" dirty="0">
                <a:solidFill>
                  <a:srgbClr val="444444"/>
                </a:solidFill>
                <a:latin typeface="ArialMT"/>
              </a:rPr>
              <a:t>rm or government agency will be using GAI in connection with a client representation, the </a:t>
            </a:r>
            <a:r>
              <a:rPr lang="en-US" sz="2200" dirty="0">
                <a:solidFill>
                  <a:srgbClr val="000000"/>
                </a:solidFill>
                <a:latin typeface="ArialMT"/>
              </a:rPr>
              <a:t>fi</a:t>
            </a:r>
            <a:r>
              <a:rPr lang="en-US" sz="2200" dirty="0">
                <a:solidFill>
                  <a:srgbClr val="444444"/>
                </a:solidFill>
                <a:latin typeface="ArialMT"/>
              </a:rPr>
              <a:t>rm should take appropriate steps to ensure that any use of GAI by lawyers and nonlawyers is consistent with the Rules of Professional Conduct.</a:t>
            </a:r>
          </a:p>
          <a:p>
            <a:endParaRPr lang="en-US" sz="2200" dirty="0">
              <a:solidFill>
                <a:srgbClr val="444444"/>
              </a:solidFill>
              <a:latin typeface="ArialMT"/>
            </a:endParaRPr>
          </a:p>
          <a:p>
            <a:pPr defTabSz="881390">
              <a:defRPr/>
            </a:pPr>
            <a:r>
              <a:rPr lang="en-US" sz="2200" dirty="0">
                <a:solidFill>
                  <a:srgbClr val="444138"/>
                </a:solidFill>
                <a:latin typeface="ArialMT"/>
                <a:ea typeface="Times New Roman" panose="02020603050405020304" pitchFamily="18" charset="0"/>
              </a:rPr>
              <a:t>A lawyer must satisfy herself that the third-party company’s AI program is sufficiently secure and complies with the lawyer’s obligations to ensure any client information will not be inadvertently disclosed or accessed by unauthorized individuals pursuant to Rule 1.6(c).</a:t>
            </a:r>
            <a:endParaRPr lang="en-US" sz="2200" dirty="0">
              <a:latin typeface="ArialMT"/>
              <a:ea typeface="Times New Roman" panose="02020603050405020304" pitchFamily="18" charset="0"/>
            </a:endParaRPr>
          </a:p>
          <a:p>
            <a:endParaRPr lang="en-US" sz="2200" dirty="0">
              <a:solidFill>
                <a:srgbClr val="444444"/>
              </a:solidFill>
              <a:latin typeface="ArialMT"/>
            </a:endParaRPr>
          </a:p>
          <a:p>
            <a:r>
              <a:rPr lang="en-US" sz="2200" u="sng" dirty="0">
                <a:solidFill>
                  <a:srgbClr val="444444"/>
                </a:solidFill>
                <a:latin typeface="ArialMT"/>
              </a:rPr>
              <a:t>Nonlawyer outside assistants and provide:</a:t>
            </a:r>
          </a:p>
          <a:p>
            <a:endParaRPr lang="en-US" sz="2200" dirty="0">
              <a:solidFill>
                <a:srgbClr val="444444"/>
              </a:solidFill>
              <a:latin typeface="ArialMT"/>
            </a:endParaRPr>
          </a:p>
          <a:p>
            <a:pPr algn="l"/>
            <a:r>
              <a:rPr lang="en-US" sz="2200" dirty="0">
                <a:latin typeface="ArialMT"/>
              </a:rPr>
              <a:t>• Database and document management services.</a:t>
            </a:r>
          </a:p>
          <a:p>
            <a:pPr algn="l"/>
            <a:r>
              <a:rPr lang="en-US" sz="2200" dirty="0">
                <a:latin typeface="ArialMT"/>
              </a:rPr>
              <a:t>• Printing or scanning services.</a:t>
            </a:r>
          </a:p>
          <a:p>
            <a:pPr algn="l"/>
            <a:r>
              <a:rPr lang="en-US" sz="2200" dirty="0">
                <a:latin typeface="ArialMT"/>
              </a:rPr>
              <a:t>• Internet-based information storage services.</a:t>
            </a:r>
          </a:p>
          <a:p>
            <a:pPr algn="l"/>
            <a:endParaRPr lang="en-US" sz="2200" dirty="0">
              <a:solidFill>
                <a:srgbClr val="444444"/>
              </a:solidFill>
              <a:latin typeface="ArialMT"/>
            </a:endParaRPr>
          </a:p>
          <a:p>
            <a:endParaRPr lang="en-US" sz="2200" u="sng" dirty="0">
              <a:solidFill>
                <a:srgbClr val="444444"/>
              </a:solidFill>
              <a:latin typeface="ArialMT"/>
            </a:endParaRPr>
          </a:p>
          <a:p>
            <a:r>
              <a:rPr lang="en-US" sz="2200" u="sng" dirty="0">
                <a:solidFill>
                  <a:srgbClr val="444444"/>
                </a:solidFill>
                <a:latin typeface="ArialMT"/>
              </a:rPr>
              <a:t>AI as assistant (all lawyers will have one in next five years)</a:t>
            </a:r>
          </a:p>
          <a:p>
            <a:endParaRPr lang="en-US" sz="2200" dirty="0">
              <a:solidFill>
                <a:srgbClr val="444444"/>
              </a:solidFill>
              <a:latin typeface="ArialMT"/>
            </a:endParaRPr>
          </a:p>
          <a:p>
            <a:pPr algn="l"/>
            <a:r>
              <a:rPr lang="en-US" sz="2200" dirty="0">
                <a:latin typeface="ArialMT"/>
              </a:rPr>
              <a:t>Lawyers who rely on generative AI for research, drafting, communication, and client intake risk many of the same perils as those who have relied on inexperienced or overconfident nonlawyer assistants.</a:t>
            </a:r>
          </a:p>
          <a:p>
            <a:pPr algn="l"/>
            <a:endParaRPr lang="en-US" sz="2200" dirty="0">
              <a:latin typeface="ArialMT"/>
            </a:endParaRPr>
          </a:p>
          <a:p>
            <a:pPr algn="l"/>
            <a:r>
              <a:rPr lang="en-US" sz="2200" dirty="0">
                <a:latin typeface="ArialMT"/>
              </a:rPr>
              <a:t>Lawyers are ultimately responsible for the work product that they create regardless of whether that work product was originally drafted or researched by a nonlawyer or generative AI.</a:t>
            </a:r>
          </a:p>
          <a:p>
            <a:pPr algn="l"/>
            <a:endParaRPr lang="en-US" dirty="0"/>
          </a:p>
        </p:txBody>
      </p:sp>
    </p:spTree>
    <p:extLst>
      <p:ext uri="{BB962C8B-B14F-4D97-AF65-F5344CB8AC3E}">
        <p14:creationId xmlns:p14="http://schemas.microsoft.com/office/powerpoint/2010/main" val="287002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dirty="0"/>
          </a:p>
        </p:txBody>
      </p:sp>
    </p:spTree>
    <p:extLst>
      <p:ext uri="{BB962C8B-B14F-4D97-AF65-F5344CB8AC3E}">
        <p14:creationId xmlns:p14="http://schemas.microsoft.com/office/powerpoint/2010/main" val="3931351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solidFill>
                <a:srgbClr val="000000"/>
              </a:solidFill>
              <a:latin typeface="Lato" panose="020F0502020204030203" pitchFamily="34" charset="0"/>
            </a:endParaRPr>
          </a:p>
        </p:txBody>
      </p:sp>
    </p:spTree>
    <p:extLst>
      <p:ext uri="{BB962C8B-B14F-4D97-AF65-F5344CB8AC3E}">
        <p14:creationId xmlns:p14="http://schemas.microsoft.com/office/powerpoint/2010/main" val="742266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696913"/>
            <a:ext cx="4397375" cy="2474912"/>
          </a:xfrm>
        </p:spPr>
      </p:sp>
      <p:sp>
        <p:nvSpPr>
          <p:cNvPr id="3" name="Notes Placeholder 2"/>
          <p:cNvSpPr>
            <a:spLocks noGrp="1"/>
          </p:cNvSpPr>
          <p:nvPr>
            <p:ph type="body" idx="1"/>
          </p:nvPr>
        </p:nvSpPr>
        <p:spPr>
          <a:xfrm>
            <a:off x="701041" y="3320143"/>
            <a:ext cx="4251959" cy="5279027"/>
          </a:xfrm>
        </p:spPr>
        <p:txBody>
          <a:bodyPr>
            <a:normAutofit/>
          </a:bodyPr>
          <a:lstStyle/>
          <a:p>
            <a:endParaRPr lang="en-US" sz="1600" dirty="0">
              <a:solidFill>
                <a:srgbClr val="000000"/>
              </a:solidFill>
              <a:latin typeface="Lato" panose="020F0502020204030203" pitchFamily="34" charset="0"/>
            </a:endParaRPr>
          </a:p>
          <a:p>
            <a:pPr>
              <a:spcAft>
                <a:spcPts val="795"/>
              </a:spcAft>
            </a:pPr>
            <a:r>
              <a:rPr lang="en-US" sz="1600" dirty="0">
                <a:latin typeface="TimesNewRomanPSMT"/>
              </a:rPr>
              <a:t>Sample </a:t>
            </a:r>
            <a:r>
              <a:rPr lang="en-US" sz="1600" dirty="0">
                <a:solidFill>
                  <a:srgbClr val="444138"/>
                </a:solidFill>
                <a:latin typeface="Times New Roman" panose="02020603050405020304" pitchFamily="18" charset="0"/>
                <a:ea typeface="Times New Roman" panose="02020603050405020304" pitchFamily="18" charset="0"/>
              </a:rPr>
              <a:t>of considerations for evaluating whether a particular third-party company’s services are compatible with the lawyer’s professional responsibility, including:</a:t>
            </a:r>
          </a:p>
          <a:p>
            <a:pPr>
              <a:spcAft>
                <a:spcPts val="795"/>
              </a:spcAft>
            </a:pPr>
            <a:endParaRPr lang="en-US" sz="1600" dirty="0">
              <a:latin typeface="Times New Roman" panose="02020603050405020304" pitchFamily="18" charset="0"/>
              <a:ea typeface="Times New Roman" panose="02020603050405020304" pitchFamily="18" charset="0"/>
            </a:endParaRPr>
          </a:p>
          <a:p>
            <a:pPr>
              <a:spcAft>
                <a:spcPts val="795"/>
              </a:spcAft>
            </a:pPr>
            <a:r>
              <a:rPr lang="en-US" sz="1600" dirty="0">
                <a:solidFill>
                  <a:srgbClr val="444138"/>
                </a:solidFill>
                <a:latin typeface="Times New Roman" panose="02020603050405020304" pitchFamily="18" charset="0"/>
                <a:ea typeface="Times New Roman" panose="02020603050405020304" pitchFamily="18" charset="0"/>
              </a:rPr>
              <a:t>• The experience, reputation, and stability of the company;</a:t>
            </a:r>
            <a:br>
              <a:rPr lang="en-US" sz="1600" dirty="0">
                <a:solidFill>
                  <a:srgbClr val="444138"/>
                </a:solidFill>
                <a:latin typeface="Times New Roman" panose="02020603050405020304" pitchFamily="18" charset="0"/>
                <a:ea typeface="Times New Roman" panose="02020603050405020304" pitchFamily="18" charset="0"/>
              </a:rPr>
            </a:br>
            <a:r>
              <a:rPr lang="en-US" sz="1600" dirty="0">
                <a:solidFill>
                  <a:srgbClr val="444138"/>
                </a:solidFill>
                <a:latin typeface="Times New Roman" panose="02020603050405020304" pitchFamily="18" charset="0"/>
                <a:ea typeface="Times New Roman" panose="02020603050405020304" pitchFamily="18" charset="0"/>
              </a:rPr>
              <a:t>• Whether the terms of service include an agreement on how the company will handle confidential client information, including security measures employed by the company to safeguard information provided by the lawyer; and</a:t>
            </a:r>
            <a:br>
              <a:rPr lang="en-US" sz="1600" dirty="0">
                <a:solidFill>
                  <a:srgbClr val="444138"/>
                </a:solidFill>
                <a:latin typeface="Times New Roman" panose="02020603050405020304" pitchFamily="18" charset="0"/>
                <a:ea typeface="Times New Roman" panose="02020603050405020304" pitchFamily="18" charset="0"/>
              </a:rPr>
            </a:br>
            <a:r>
              <a:rPr lang="en-US" sz="1600" dirty="0">
                <a:solidFill>
                  <a:srgbClr val="444138"/>
                </a:solidFill>
                <a:latin typeface="Times New Roman" panose="02020603050405020304" pitchFamily="18" charset="0"/>
                <a:ea typeface="Times New Roman" panose="02020603050405020304" pitchFamily="18" charset="0"/>
              </a:rPr>
              <a:t>• Whether the terms of service clarify how information provided to the company will be retrieved by the lawyer or otherwise safely destroyed if not retrieved should the company go out of business, change ownership, or if services are terminated.</a:t>
            </a:r>
            <a:endParaRPr lang="en-US" sz="1600" dirty="0">
              <a:latin typeface="Times New Roman" panose="02020603050405020304" pitchFamily="18" charset="0"/>
              <a:ea typeface="Times New Roman" panose="02020603050405020304" pitchFamily="18" charset="0"/>
            </a:endParaRPr>
          </a:p>
          <a:p>
            <a:pPr algn="l"/>
            <a:endParaRPr lang="en-US" dirty="0"/>
          </a:p>
          <a:p>
            <a:pPr algn="l"/>
            <a:endParaRPr lang="en-US" dirty="0"/>
          </a:p>
        </p:txBody>
      </p:sp>
    </p:spTree>
    <p:extLst>
      <p:ext uri="{BB962C8B-B14F-4D97-AF65-F5344CB8AC3E}">
        <p14:creationId xmlns:p14="http://schemas.microsoft.com/office/powerpoint/2010/main" val="2674174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 law firm employs a sophisticated AI tool to manage e-discovery in large cases. The firm’s managing partner, Kate, assumes the AI tool can automatically identify privileged information and doesn’t provide human oversight. The AI inadvertently discloses privileged documents to opposing counsel, leading to a major setback in the litigation.</a:t>
            </a:r>
          </a:p>
          <a:p>
            <a:pPr defTabSz="914266">
              <a:defRPr/>
            </a:pPr>
            <a:endParaRPr lang="en-US" b="1" dirty="0"/>
          </a:p>
          <a:p>
            <a:pPr defTabSz="914266">
              <a:defRPr/>
            </a:pPr>
            <a:r>
              <a:rPr lang="en-US" b="1" dirty="0"/>
              <a:t>Violation:</a:t>
            </a:r>
            <a:r>
              <a:rPr lang="en-US" dirty="0"/>
              <a:t> Kate violated Rule 5.3 by failing to properly supervise the use of the AI tool, which is considered nonlawyer assistance under the rules. Even when using advanced AI, human oversight is essential to ensure compliance with legal and ethical standards.</a:t>
            </a:r>
          </a:p>
        </p:txBody>
      </p:sp>
    </p:spTree>
    <p:extLst>
      <p:ext uri="{BB962C8B-B14F-4D97-AF65-F5344CB8AC3E}">
        <p14:creationId xmlns:p14="http://schemas.microsoft.com/office/powerpoint/2010/main" val="1277438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 law firm employs a sophisticated AI tool to manage e-discovery in large cases. The firm’s managing partner, Kate, assumes the AI tool can automatically identify privileged information and doesn’t provide human oversight. The AI inadvertently discloses privileged documents to opposing counsel, leading to a major setback in the litigation.</a:t>
            </a:r>
          </a:p>
          <a:p>
            <a:pPr defTabSz="914266">
              <a:defRPr/>
            </a:pPr>
            <a:endParaRPr lang="en-US" b="1" dirty="0"/>
          </a:p>
          <a:p>
            <a:pPr defTabSz="914266">
              <a:defRPr/>
            </a:pPr>
            <a:r>
              <a:rPr lang="en-US" b="1" dirty="0"/>
              <a:t>Violation:</a:t>
            </a:r>
            <a:r>
              <a:rPr lang="en-US" dirty="0"/>
              <a:t> Kate violated Rule 5.3 by failing to properly supervise the use of the AI tool, which is considered nonlawyer assistance under the rules. Even when using advanced AI, human oversight is essential to ensure compliance with legal and ethical standards.</a:t>
            </a:r>
          </a:p>
        </p:txBody>
      </p:sp>
    </p:spTree>
    <p:extLst>
      <p:ext uri="{BB962C8B-B14F-4D97-AF65-F5344CB8AC3E}">
        <p14:creationId xmlns:p14="http://schemas.microsoft.com/office/powerpoint/2010/main" val="2553833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696913"/>
            <a:ext cx="4397375" cy="2474912"/>
          </a:xfrm>
        </p:spPr>
      </p:sp>
      <p:sp>
        <p:nvSpPr>
          <p:cNvPr id="3" name="Notes Placeholder 2"/>
          <p:cNvSpPr>
            <a:spLocks noGrp="1"/>
          </p:cNvSpPr>
          <p:nvPr>
            <p:ph type="body" idx="1"/>
          </p:nvPr>
        </p:nvSpPr>
        <p:spPr>
          <a:xfrm>
            <a:off x="701041" y="3320143"/>
            <a:ext cx="4328159" cy="5279027"/>
          </a:xfrm>
        </p:spPr>
        <p:txBody>
          <a:bodyPr>
            <a:normAutofit/>
          </a:bodyPr>
          <a:lstStyle/>
          <a:p>
            <a:endParaRPr lang="en-US" sz="1700" dirty="0">
              <a:solidFill>
                <a:srgbClr val="000000"/>
              </a:solidFill>
              <a:latin typeface="Lato" panose="020F0502020204030203" pitchFamily="34" charset="0"/>
            </a:endParaRPr>
          </a:p>
          <a:p>
            <a:r>
              <a:rPr lang="en-US" sz="1700" dirty="0">
                <a:solidFill>
                  <a:srgbClr val="000000"/>
                </a:solidFill>
                <a:latin typeface="Lato" panose="020F0502020204030203" pitchFamily="34" charset="0"/>
              </a:rPr>
              <a:t>Reminders:</a:t>
            </a:r>
          </a:p>
          <a:p>
            <a:pPr algn="l"/>
            <a:r>
              <a:rPr lang="en-US" sz="1700" dirty="0">
                <a:latin typeface="TimesNewRomanPSMT"/>
              </a:rPr>
              <a:t> </a:t>
            </a:r>
            <a:endParaRPr lang="en-US" sz="1700" dirty="0">
              <a:solidFill>
                <a:srgbClr val="000000"/>
              </a:solidFill>
              <a:latin typeface="Symbol" panose="05050102010706020507" pitchFamily="18" charset="2"/>
            </a:endParaRPr>
          </a:p>
          <a:p>
            <a:r>
              <a:rPr lang="en-US" sz="1700" dirty="0">
                <a:solidFill>
                  <a:srgbClr val="000000"/>
                </a:solidFill>
                <a:latin typeface="Times New Roman" panose="02020603050405020304" pitchFamily="18" charset="0"/>
              </a:rPr>
              <a:t>Costs incurred in learning about AI, in maintaining AI provided services, and keeping up to date with changes in its use, should be considered like any other continuing legal education expense, and a part of the lawyer’s overhead. </a:t>
            </a:r>
          </a:p>
          <a:p>
            <a:r>
              <a:rPr lang="en-US" sz="1700" dirty="0">
                <a:solidFill>
                  <a:srgbClr val="000000"/>
                </a:solidFill>
                <a:latin typeface="Times New Roman" panose="02020603050405020304" pitchFamily="18" charset="0"/>
              </a:rPr>
              <a:t>• Lawyers charging their clients on an hourly basis cannot submit inflated bills for hours not actually spent on their case, and savings generated by using AI, like other technologies, should be passed on to the client. </a:t>
            </a:r>
          </a:p>
          <a:p>
            <a:r>
              <a:rPr lang="en-US" sz="1700" dirty="0">
                <a:solidFill>
                  <a:srgbClr val="000000"/>
                </a:solidFill>
                <a:latin typeface="Times New Roman" panose="02020603050405020304" pitchFamily="18" charset="0"/>
              </a:rPr>
              <a:t>• Lawyers may request that their client reimburse them for the costs incurred in using AI services, but only after first explaining the anticipated cost, and also obtaining the client’s agreement to reimburse the attorney for the expense. </a:t>
            </a:r>
          </a:p>
        </p:txBody>
      </p:sp>
    </p:spTree>
    <p:extLst>
      <p:ext uri="{BB962C8B-B14F-4D97-AF65-F5344CB8AC3E}">
        <p14:creationId xmlns:p14="http://schemas.microsoft.com/office/powerpoint/2010/main" val="2556213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Sam decides to use an AI tool to draft a standard employment contract for a client. The AI tool finishes the contract in minutes, but Sam charges his client for 10 hours of work because he normally would have spent that much time drafting the contract by hand. When the client later discovers how quickly the contract was generated, they feel misled and overcharged.</a:t>
            </a:r>
          </a:p>
          <a:p>
            <a:pPr defTabSz="914266">
              <a:defRPr/>
            </a:pPr>
            <a:endParaRPr lang="en-US" b="1" dirty="0"/>
          </a:p>
          <a:p>
            <a:pPr defTabSz="914266">
              <a:defRPr/>
            </a:pPr>
            <a:r>
              <a:rPr lang="en-US" b="1" dirty="0"/>
              <a:t>Violation:</a:t>
            </a:r>
            <a:r>
              <a:rPr lang="en-US" dirty="0"/>
              <a:t> Sam violated Rule 1.5 by inflating his fees. Lawyers must ensure that their fees reflect the actual time and effort spent on a case, even when AI makes legal tasks more efficient.</a:t>
            </a:r>
          </a:p>
        </p:txBody>
      </p:sp>
    </p:spTree>
    <p:extLst>
      <p:ext uri="{BB962C8B-B14F-4D97-AF65-F5344CB8AC3E}">
        <p14:creationId xmlns:p14="http://schemas.microsoft.com/office/powerpoint/2010/main" val="1901173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Sam decides to use an AI tool to draft a standard employment contract for a client. The AI tool finishes the contract in minutes, but Sam charges his client for 10 hours of work because he normally would have spent that much time drafting the contract by hand. When the client later discovers how quickly the contract was generated, they feel misled and overcharged.</a:t>
            </a:r>
          </a:p>
          <a:p>
            <a:pPr defTabSz="914266">
              <a:defRPr/>
            </a:pPr>
            <a:endParaRPr lang="en-US" b="1" dirty="0"/>
          </a:p>
          <a:p>
            <a:pPr defTabSz="914266">
              <a:defRPr/>
            </a:pPr>
            <a:r>
              <a:rPr lang="en-US" b="1" dirty="0"/>
              <a:t>Violation:</a:t>
            </a:r>
            <a:r>
              <a:rPr lang="en-US" dirty="0"/>
              <a:t> Sam violated Rule 1.5 by inflating his fees. Lawyers must ensure that their fees reflect the actual time and effort spent on a case, even when AI makes legal tasks more efficient.</a:t>
            </a:r>
          </a:p>
        </p:txBody>
      </p:sp>
    </p:spTree>
    <p:extLst>
      <p:ext uri="{BB962C8B-B14F-4D97-AF65-F5344CB8AC3E}">
        <p14:creationId xmlns:p14="http://schemas.microsoft.com/office/powerpoint/2010/main" val="738269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3803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solidFill>
                <a:srgbClr val="000000"/>
              </a:solidFill>
              <a:latin typeface="Lato" panose="020F0502020204030203" pitchFamily="34" charset="0"/>
            </a:endParaRPr>
          </a:p>
          <a:p>
            <a:pPr algn="l"/>
            <a:r>
              <a:rPr lang="en-US" sz="1700" dirty="0">
                <a:latin typeface="TimesNewRomanPSMT"/>
              </a:rPr>
              <a:t> Doucet LPA and </a:t>
            </a:r>
            <a:r>
              <a:rPr lang="en-US" sz="1700" dirty="0" err="1">
                <a:latin typeface="TimesNewRomanPSMT"/>
              </a:rPr>
              <a:t>AI.Law</a:t>
            </a:r>
            <a:endParaRPr lang="en-US" sz="1700" dirty="0">
              <a:latin typeface="TimesNewRomanPSMT"/>
            </a:endParaRPr>
          </a:p>
          <a:p>
            <a:pPr algn="l"/>
            <a:endParaRPr lang="en-US" sz="1700" dirty="0">
              <a:latin typeface="TimesNewRomanPSMT"/>
            </a:endParaRPr>
          </a:p>
          <a:p>
            <a:pPr algn="l"/>
            <a:endParaRPr lang="en-US" dirty="0"/>
          </a:p>
        </p:txBody>
      </p:sp>
    </p:spTree>
    <p:extLst>
      <p:ext uri="{BB962C8B-B14F-4D97-AF65-F5344CB8AC3E}">
        <p14:creationId xmlns:p14="http://schemas.microsoft.com/office/powerpoint/2010/main" val="1167347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solidFill>
                <a:srgbClr val="000000"/>
              </a:solidFill>
              <a:latin typeface="Lato" panose="020F0502020204030203" pitchFamily="34" charset="0"/>
            </a:endParaRPr>
          </a:p>
          <a:p>
            <a:pPr marL="550869" indent="-550869">
              <a:buFont typeface="Wingdings" panose="05000000000000000000" pitchFamily="2" charset="2"/>
              <a:buChar char="Ø"/>
            </a:pPr>
            <a:r>
              <a:rPr lang="en-US" sz="1700" dirty="0">
                <a:latin typeface="TimesNewRomanPSMT"/>
              </a:rPr>
              <a:t> </a:t>
            </a:r>
            <a:r>
              <a:rPr lang="en-US" sz="1200" kern="100" dirty="0">
                <a:ea typeface="Calibri" panose="020F0502020204030204" pitchFamily="34" charset="0"/>
                <a:cs typeface="Times New Roman" panose="02020603050405020304" pitchFamily="18" charset="0"/>
              </a:rPr>
              <a:t> A lawyer should be careful when using an AI chatbot for advertising and client intake purposes as the lawyer will be ultimately responsible in the event the chatbot provides misleading information to prospective clients.</a:t>
            </a:r>
          </a:p>
          <a:p>
            <a:endParaRPr lang="en-US" sz="1200" kern="100" dirty="0">
              <a:ea typeface="Calibri" panose="020F0502020204030204" pitchFamily="34" charset="0"/>
              <a:cs typeface="Times New Roman" panose="02020603050405020304" pitchFamily="18" charset="0"/>
            </a:endParaRPr>
          </a:p>
          <a:p>
            <a:pPr marL="550869" indent="-550869">
              <a:buFont typeface="Wingdings" panose="05000000000000000000" pitchFamily="2" charset="2"/>
              <a:buChar char="Ø"/>
            </a:pPr>
            <a:r>
              <a:rPr lang="en-US" sz="1200" kern="100" dirty="0">
                <a:ea typeface="Calibri" panose="020F0502020204030204" pitchFamily="34" charset="0"/>
                <a:cs typeface="Times New Roman" panose="02020603050405020304" pitchFamily="18" charset="0"/>
              </a:rPr>
              <a:t>To avoid confusion or deception, a lawyer should inform prospective clients that they are communicating with an AI program and not with a lawyer or law firm employee.</a:t>
            </a:r>
            <a:endParaRPr lang="en-US" sz="1200" b="1" kern="100" dirty="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9630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696913"/>
            <a:ext cx="4397375" cy="2474912"/>
          </a:xfrm>
        </p:spPr>
      </p:sp>
      <p:sp>
        <p:nvSpPr>
          <p:cNvPr id="3" name="Notes Placeholder 2"/>
          <p:cNvSpPr>
            <a:spLocks noGrp="1"/>
          </p:cNvSpPr>
          <p:nvPr>
            <p:ph type="body" idx="1"/>
          </p:nvPr>
        </p:nvSpPr>
        <p:spPr/>
        <p:txBody>
          <a:bodyPr>
            <a:normAutofit/>
          </a:bodyPr>
          <a:lstStyle/>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r>
              <a:rPr lang="en-US" sz="1800" dirty="0">
                <a:solidFill>
                  <a:srgbClr val="1B1B1B"/>
                </a:solidFill>
                <a:latin typeface="Lato" panose="020F0502020204030203" pitchFamily="34" charset="0"/>
              </a:rPr>
              <a:t>Experts admit they do not completely understand how AI learns. </a:t>
            </a:r>
          </a:p>
          <a:p>
            <a:endParaRPr lang="en-US" dirty="0"/>
          </a:p>
        </p:txBody>
      </p:sp>
    </p:spTree>
    <p:extLst>
      <p:ext uri="{BB962C8B-B14F-4D97-AF65-F5344CB8AC3E}">
        <p14:creationId xmlns:p14="http://schemas.microsoft.com/office/powerpoint/2010/main" val="201205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b="1" dirty="0"/>
              <a:t>Scenario:</a:t>
            </a:r>
            <a:r>
              <a:rPr lang="en-US" dirty="0"/>
              <a:t> A small law firm advertises that it uses “cutting-edge AI” to guarantee faster resolution of cases compared to other firms. However, the firm’s use of AI has not measurably reduced the time it takes to resolve cases, and in some instances, the cases are prolonged due to AI errors. A prospective client hires the firm based on the misleading promise of faster results and is later disappointed when the case drags on.</a:t>
            </a:r>
          </a:p>
          <a:p>
            <a:pPr>
              <a:buFont typeface="Arial" panose="020B0604020202020204" pitchFamily="34" charset="0"/>
              <a:buChar char="•"/>
            </a:pPr>
            <a:endParaRPr lang="en-US" dirty="0"/>
          </a:p>
          <a:p>
            <a:pPr>
              <a:buFont typeface="Arial" panose="020B0604020202020204" pitchFamily="34" charset="0"/>
              <a:buChar char="•"/>
            </a:pPr>
            <a:r>
              <a:rPr lang="en-US" b="1" dirty="0"/>
              <a:t>Violation:</a:t>
            </a:r>
            <a:r>
              <a:rPr lang="en-US" dirty="0"/>
              <a:t> The firm violated Rule 7.1 by making a false or misleading claim in its advertisement. Lawyers may use AI, but they cannot make unverifiable claims about its impact on case outcomes or efficiency.</a:t>
            </a:r>
          </a:p>
          <a:p>
            <a:pPr defTabSz="914266">
              <a:defRPr/>
            </a:pPr>
            <a:endParaRPr lang="en-US" dirty="0"/>
          </a:p>
        </p:txBody>
      </p:sp>
    </p:spTree>
    <p:extLst>
      <p:ext uri="{BB962C8B-B14F-4D97-AF65-F5344CB8AC3E}">
        <p14:creationId xmlns:p14="http://schemas.microsoft.com/office/powerpoint/2010/main" val="2035373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b="1" dirty="0"/>
              <a:t>Scenario:</a:t>
            </a:r>
            <a:r>
              <a:rPr lang="en-US" dirty="0"/>
              <a:t> A small law firm advertises that it uses “cutting-edge AI” to guarantee faster resolution of cases compared to other firms. However, the firm’s use of AI has not measurably reduced the time it takes to resolve cases, and in some instances, the cases are prolonged due to AI errors. A prospective client hires the firm based on the misleading promise of faster results and is later disappointed when the case drags on.</a:t>
            </a:r>
          </a:p>
          <a:p>
            <a:pPr>
              <a:buFont typeface="Arial" panose="020B0604020202020204" pitchFamily="34" charset="0"/>
              <a:buChar char="•"/>
            </a:pPr>
            <a:endParaRPr lang="en-US" dirty="0"/>
          </a:p>
          <a:p>
            <a:pPr>
              <a:buFont typeface="Arial" panose="020B0604020202020204" pitchFamily="34" charset="0"/>
              <a:buChar char="•"/>
            </a:pPr>
            <a:r>
              <a:rPr lang="en-US" b="1" dirty="0"/>
              <a:t>Violation:</a:t>
            </a:r>
            <a:r>
              <a:rPr lang="en-US" dirty="0"/>
              <a:t> The firm violated Rule 7.1 by making a false or misleading claim in its advertisement. Lawyers may use AI, but they cannot make unverifiable claims about its impact on case outcomes or efficiency.</a:t>
            </a:r>
          </a:p>
          <a:p>
            <a:pPr defTabSz="914266">
              <a:defRPr/>
            </a:pPr>
            <a:endParaRPr lang="en-US" dirty="0"/>
          </a:p>
        </p:txBody>
      </p:sp>
    </p:spTree>
    <p:extLst>
      <p:ext uri="{BB962C8B-B14F-4D97-AF65-F5344CB8AC3E}">
        <p14:creationId xmlns:p14="http://schemas.microsoft.com/office/powerpoint/2010/main" val="3792026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solidFill>
                <a:srgbClr val="000000"/>
              </a:solidFill>
              <a:latin typeface="Lato" panose="020F0502020204030203" pitchFamily="34" charset="0"/>
            </a:endParaRPr>
          </a:p>
          <a:p>
            <a:pPr algn="l"/>
            <a:r>
              <a:rPr lang="en-US" sz="1700" dirty="0">
                <a:latin typeface="TimesNewRomanPSMT"/>
              </a:rPr>
              <a:t> </a:t>
            </a:r>
            <a:endParaRPr lang="en-US" dirty="0"/>
          </a:p>
        </p:txBody>
      </p:sp>
    </p:spTree>
    <p:extLst>
      <p:ext uri="{BB962C8B-B14F-4D97-AF65-F5344CB8AC3E}">
        <p14:creationId xmlns:p14="http://schemas.microsoft.com/office/powerpoint/2010/main" val="39161869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696913"/>
            <a:ext cx="4397375" cy="2474912"/>
          </a:xfrm>
        </p:spPr>
      </p:sp>
      <p:sp>
        <p:nvSpPr>
          <p:cNvPr id="3" name="Notes Placeholder 2"/>
          <p:cNvSpPr>
            <a:spLocks noGrp="1"/>
          </p:cNvSpPr>
          <p:nvPr>
            <p:ph type="body" idx="1"/>
          </p:nvPr>
        </p:nvSpPr>
        <p:spPr>
          <a:xfrm>
            <a:off x="701041" y="3320143"/>
            <a:ext cx="4099559" cy="5279027"/>
          </a:xfrm>
        </p:spPr>
        <p:txBody>
          <a:bodyPr>
            <a:normAutofit lnSpcReduction="10000"/>
          </a:bodyPr>
          <a:lstStyle/>
          <a:p>
            <a:endParaRPr lang="en-US" sz="1700" dirty="0">
              <a:solidFill>
                <a:srgbClr val="000000"/>
              </a:solidFill>
              <a:latin typeface="Lato" panose="020F0502020204030203" pitchFamily="34" charset="0"/>
            </a:endParaRPr>
          </a:p>
          <a:p>
            <a:pPr algn="l"/>
            <a:r>
              <a:rPr lang="en-US" dirty="0">
                <a:latin typeface="ArialMT"/>
              </a:rPr>
              <a:t> </a:t>
            </a:r>
            <a:r>
              <a:rPr lang="en-US" dirty="0">
                <a:solidFill>
                  <a:srgbClr val="000000"/>
                </a:solidFill>
                <a:latin typeface="ArialMT"/>
              </a:rPr>
              <a:t>If an attorney later discovers an inaccuracy, then the attorney is required to correct the inaccuracy, and to notify the Court of any misleading statements. Without a doubt, if the Court questions the attorney’s filings that include fake cases, the attorney must be candid with the Court and explain the error. Failure to do so not only subjects the attorney to potential sanctions by the Court but may also result in disciplinary action for the attorney for noncompliance with the Rules.</a:t>
            </a:r>
            <a:r>
              <a:rPr lang="en-US" b="1" dirty="0">
                <a:solidFill>
                  <a:srgbClr val="000000"/>
                </a:solidFill>
                <a:latin typeface="ArialMT"/>
              </a:rPr>
              <a:t>3 </a:t>
            </a:r>
          </a:p>
          <a:p>
            <a:pPr algn="l"/>
            <a:endParaRPr lang="en-US" b="1" dirty="0">
              <a:solidFill>
                <a:srgbClr val="000000"/>
              </a:solidFill>
              <a:latin typeface="ArialMT"/>
            </a:endParaRPr>
          </a:p>
          <a:p>
            <a:pPr algn="l"/>
            <a:endParaRPr lang="en-US" b="1" dirty="0">
              <a:solidFill>
                <a:srgbClr val="000000"/>
              </a:solidFill>
              <a:latin typeface="ArialMT"/>
            </a:endParaRPr>
          </a:p>
          <a:p>
            <a:pPr defTabSz="881390">
              <a:defRPr/>
            </a:pPr>
            <a:r>
              <a:rPr lang="en-US" dirty="0">
                <a:solidFill>
                  <a:srgbClr val="000000"/>
                </a:solidFill>
                <a:latin typeface="ArialMT"/>
              </a:rPr>
              <a:t>A lawyer should also check for any rules, orders, or other requirements in the relevant jurisdiction that may necessitate the disclosure of the use of generative AI. 	</a:t>
            </a:r>
          </a:p>
          <a:p>
            <a:pPr defTabSz="881390">
              <a:defRPr/>
            </a:pPr>
            <a:endParaRPr lang="en-US" dirty="0">
              <a:solidFill>
                <a:srgbClr val="000000"/>
              </a:solidFill>
              <a:latin typeface="ArialMT"/>
            </a:endParaRPr>
          </a:p>
          <a:p>
            <a:pPr defTabSz="881390">
              <a:defRPr/>
            </a:pPr>
            <a:r>
              <a:rPr lang="en-US" b="1" dirty="0">
                <a:solidFill>
                  <a:srgbClr val="000000"/>
                </a:solidFill>
                <a:latin typeface="ArialMT"/>
              </a:rPr>
              <a:t>3.1</a:t>
            </a:r>
            <a:r>
              <a:rPr lang="en-US" dirty="0">
                <a:solidFill>
                  <a:srgbClr val="000000"/>
                </a:solidFill>
                <a:latin typeface="ArialMT"/>
              </a:rPr>
              <a:t> – A lawyer cannot abrogate her responsibilities by relying on AI.  Under 3.1, a lawyer cannot bring or defend, assert or controvert an issue unless there is a basis in law and fact for doing so that is not frivolous.</a:t>
            </a:r>
          </a:p>
          <a:p>
            <a:pPr algn="l"/>
            <a:endParaRPr lang="en-US" dirty="0"/>
          </a:p>
          <a:p>
            <a:pPr algn="l"/>
            <a:r>
              <a:rPr lang="en-US" dirty="0"/>
              <a:t> </a:t>
            </a:r>
          </a:p>
        </p:txBody>
      </p:sp>
    </p:spTree>
    <p:extLst>
      <p:ext uri="{BB962C8B-B14F-4D97-AF65-F5344CB8AC3E}">
        <p14:creationId xmlns:p14="http://schemas.microsoft.com/office/powerpoint/2010/main" val="1683924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Emily files a motion citing a legal case found through an AI research tool. She later learns that the case is not from a valid legal database but was incorrectly pulled from an AI-generated legal summary. Despite knowing this, she fails to correct the error in her filing, assuming the court won’t notice.</a:t>
            </a:r>
          </a:p>
          <a:p>
            <a:pPr defTabSz="914266">
              <a:defRPr/>
            </a:pPr>
            <a:endParaRPr lang="en-US" b="1" dirty="0"/>
          </a:p>
          <a:p>
            <a:pPr defTabSz="914266">
              <a:defRPr/>
            </a:pPr>
            <a:r>
              <a:rPr lang="en-US" b="1" dirty="0"/>
              <a:t>Violation:</a:t>
            </a:r>
            <a:r>
              <a:rPr lang="en-US" dirty="0"/>
              <a:t> Emily violated Rule 3.3 by knowingly failing to correct a false statement to the tribunal. Even if the mistake originated from AI, lawyers have a duty to ensure that all citations and legal arguments they present are accurate.</a:t>
            </a:r>
          </a:p>
        </p:txBody>
      </p:sp>
    </p:spTree>
    <p:extLst>
      <p:ext uri="{BB962C8B-B14F-4D97-AF65-F5344CB8AC3E}">
        <p14:creationId xmlns:p14="http://schemas.microsoft.com/office/powerpoint/2010/main" val="1369869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defTabSz="914266">
              <a:defRPr/>
            </a:pPr>
            <a:r>
              <a:rPr lang="en-US" b="1" dirty="0"/>
              <a:t>Scenario:</a:t>
            </a:r>
            <a:r>
              <a:rPr lang="en-US" dirty="0"/>
              <a:t> Attorney Emily files a motion citing a legal case found through an AI research tool. She later learns that the case is not from a valid legal database but was incorrectly pulled from an AI-generated legal summary. Despite knowing this, she fails to correct the error in her filing, assuming the court won’t notice.</a:t>
            </a:r>
          </a:p>
          <a:p>
            <a:pPr defTabSz="914266">
              <a:defRPr/>
            </a:pPr>
            <a:endParaRPr lang="en-US" b="1" dirty="0"/>
          </a:p>
          <a:p>
            <a:pPr defTabSz="914266">
              <a:defRPr/>
            </a:pPr>
            <a:r>
              <a:rPr lang="en-US" b="1" dirty="0"/>
              <a:t>Violation:</a:t>
            </a:r>
            <a:r>
              <a:rPr lang="en-US" dirty="0"/>
              <a:t> Emily violated Rule 3.3 by knowingly failing to correct a false statement to the tribunal. Even if the mistake originated from AI, lawyers have a duty to ensure that all citations and legal arguments they present are accurate.</a:t>
            </a:r>
          </a:p>
        </p:txBody>
      </p:sp>
    </p:spTree>
    <p:extLst>
      <p:ext uri="{BB962C8B-B14F-4D97-AF65-F5344CB8AC3E}">
        <p14:creationId xmlns:p14="http://schemas.microsoft.com/office/powerpoint/2010/main" val="1649464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solidFill>
                  <a:srgbClr val="000000"/>
                </a:solidFill>
                <a:latin typeface="Lato" panose="020F0502020204030203" pitchFamily="34" charset="0"/>
              </a:rPr>
              <a:t> </a:t>
            </a:r>
            <a:endParaRPr lang="en-US" dirty="0"/>
          </a:p>
        </p:txBody>
      </p:sp>
    </p:spTree>
    <p:extLst>
      <p:ext uri="{BB962C8B-B14F-4D97-AF65-F5344CB8AC3E}">
        <p14:creationId xmlns:p14="http://schemas.microsoft.com/office/powerpoint/2010/main" val="483997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pPr defTabSz="914266">
              <a:defRPr/>
            </a:pPr>
            <a:endParaRPr lang="en-US" dirty="0"/>
          </a:p>
          <a:p>
            <a:pPr defTabSz="914266">
              <a:defRPr/>
            </a:pPr>
            <a:r>
              <a:rPr lang="en-US" dirty="0"/>
              <a:t> </a:t>
            </a:r>
          </a:p>
        </p:txBody>
      </p:sp>
    </p:spTree>
    <p:extLst>
      <p:ext uri="{BB962C8B-B14F-4D97-AF65-F5344CB8AC3E}">
        <p14:creationId xmlns:p14="http://schemas.microsoft.com/office/powerpoint/2010/main" val="3737384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solidFill>
                <a:srgbClr val="000000"/>
              </a:solidFill>
              <a:latin typeface="Lato" panose="020F0502020204030203" pitchFamily="34" charset="0"/>
            </a:endParaRPr>
          </a:p>
          <a:p>
            <a:pPr defTabSz="881390">
              <a:defRPr/>
            </a:pPr>
            <a:r>
              <a:rPr lang="en-US" sz="1700" dirty="0">
                <a:latin typeface="TimesNewRomanPSMT"/>
              </a:rPr>
              <a:t> </a:t>
            </a:r>
            <a:r>
              <a:rPr lang="en-US" sz="1200" kern="100" dirty="0">
                <a:ea typeface="Calibri" panose="020F0502020204030204" pitchFamily="34" charset="0"/>
                <a:cs typeface="Times New Roman" panose="02020603050405020304" pitchFamily="18" charset="0"/>
              </a:rPr>
              <a:t> Judges found the citation/quote issues, not opposing counsel, in the majority of cases. </a:t>
            </a:r>
          </a:p>
          <a:p>
            <a:pPr algn="l"/>
            <a:endParaRPr lang="en-US" dirty="0"/>
          </a:p>
        </p:txBody>
      </p:sp>
    </p:spTree>
    <p:extLst>
      <p:ext uri="{BB962C8B-B14F-4D97-AF65-F5344CB8AC3E}">
        <p14:creationId xmlns:p14="http://schemas.microsoft.com/office/powerpoint/2010/main" val="130381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815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solidFill>
                  <a:srgbClr val="1B1B1B"/>
                </a:solidFill>
                <a:latin typeface="Lato" panose="020F0502020204030203" pitchFamily="34" charset="0"/>
              </a:rPr>
              <a:t>Experts admit they do not completely understand how AI learns. </a:t>
            </a:r>
          </a:p>
          <a:p>
            <a:endParaRPr lang="en-US" dirty="0"/>
          </a:p>
        </p:txBody>
      </p:sp>
    </p:spTree>
    <p:extLst>
      <p:ext uri="{BB962C8B-B14F-4D97-AF65-F5344CB8AC3E}">
        <p14:creationId xmlns:p14="http://schemas.microsoft.com/office/powerpoint/2010/main" val="18610141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32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solidFill>
                  <a:srgbClr val="1B1B1B"/>
                </a:solidFill>
                <a:latin typeface="Lato" panose="020F0502020204030203" pitchFamily="34" charset="0"/>
              </a:rPr>
              <a:t> </a:t>
            </a:r>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r>
              <a:rPr lang="en-US" sz="1800" dirty="0">
                <a:solidFill>
                  <a:srgbClr val="1B1B1B"/>
                </a:solidFill>
                <a:latin typeface="Lato" panose="020F0502020204030203" pitchFamily="34" charset="0"/>
              </a:rPr>
              <a:t> </a:t>
            </a:r>
          </a:p>
          <a:p>
            <a:endParaRPr lang="en-US" dirty="0"/>
          </a:p>
        </p:txBody>
      </p:sp>
    </p:spTree>
    <p:extLst>
      <p:ext uri="{BB962C8B-B14F-4D97-AF65-F5344CB8AC3E}">
        <p14:creationId xmlns:p14="http://schemas.microsoft.com/office/powerpoint/2010/main" val="390726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solidFill>
                  <a:srgbClr val="1B1B1B"/>
                </a:solidFill>
                <a:latin typeface="Lato" panose="020F0502020204030203" pitchFamily="34" charset="0"/>
              </a:rPr>
              <a:t> </a:t>
            </a:r>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endParaRPr lang="en-US" sz="1800" dirty="0">
              <a:solidFill>
                <a:srgbClr val="1B1B1B"/>
              </a:solidFill>
              <a:latin typeface="Lato" panose="020F0502020204030203" pitchFamily="34" charset="0"/>
            </a:endParaRPr>
          </a:p>
          <a:p>
            <a:r>
              <a:rPr lang="en-US" sz="1800" dirty="0">
                <a:solidFill>
                  <a:srgbClr val="1B1B1B"/>
                </a:solidFill>
                <a:latin typeface="Lato" panose="020F0502020204030203" pitchFamily="34" charset="0"/>
              </a:rPr>
              <a:t> </a:t>
            </a:r>
          </a:p>
          <a:p>
            <a:endParaRPr lang="en-US" dirty="0"/>
          </a:p>
        </p:txBody>
      </p:sp>
    </p:spTree>
    <p:extLst>
      <p:ext uri="{BB962C8B-B14F-4D97-AF65-F5344CB8AC3E}">
        <p14:creationId xmlns:p14="http://schemas.microsoft.com/office/powerpoint/2010/main" val="48774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a:solidFill>
                  <a:srgbClr val="1B1B1B"/>
                </a:solidFill>
                <a:latin typeface="Lato" panose="020F0502020204030203" pitchFamily="34" charset="0"/>
              </a:rPr>
              <a:t> </a:t>
            </a:r>
            <a:endParaRPr lang="en-US" sz="1800" dirty="0">
              <a:solidFill>
                <a:srgbClr val="1B1B1B"/>
              </a:solidFill>
              <a:latin typeface="Lato" panose="020F0502020204030203" pitchFamily="34" charset="0"/>
            </a:endParaRPr>
          </a:p>
          <a:p>
            <a:endParaRPr lang="en-US" dirty="0"/>
          </a:p>
        </p:txBody>
      </p:sp>
    </p:spTree>
    <p:extLst>
      <p:ext uri="{BB962C8B-B14F-4D97-AF65-F5344CB8AC3E}">
        <p14:creationId xmlns:p14="http://schemas.microsoft.com/office/powerpoint/2010/main" val="3285413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2" name="Rectangle 11"/>
          <p:cNvSpPr>
            <a:spLocks noChangeArrowheads="1"/>
          </p:cNvSpPr>
          <p:nvPr/>
        </p:nvSpPr>
        <p:spPr bwMode="auto">
          <a:xfrm>
            <a:off x="195072" y="6391659"/>
            <a:ext cx="11777472" cy="1615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17" name="Footer Placeholder 16"/>
          <p:cNvSpPr>
            <a:spLocks noGrp="1"/>
          </p:cNvSpPr>
          <p:nvPr>
            <p:ph type="ftr" sz="quarter" idx="11"/>
          </p:nvPr>
        </p:nvSpPr>
        <p:spPr/>
        <p:txBody>
          <a:bodyPr/>
          <a:lstStyle/>
          <a:p>
            <a:endParaRPr lang="en-US"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Title 7"/>
          <p:cNvSpPr>
            <a:spLocks noGrp="1"/>
          </p:cNvSpPr>
          <p:nvPr>
            <p:ph type="ctrTitle"/>
          </p:nvPr>
        </p:nvSpPr>
        <p:spPr>
          <a:xfrm>
            <a:off x="895165" y="580641"/>
            <a:ext cx="10363200" cy="838200"/>
          </a:xfrm>
          <a:prstGeom prst="rect">
            <a:avLst/>
          </a:prstGeom>
        </p:spPr>
        <p:txBody>
          <a:bodyPr anchor="b"/>
          <a:lstStyle>
            <a:lvl1pPr>
              <a:defRPr sz="4000" cap="all" baseline="0">
                <a:solidFill>
                  <a:schemeClr val="tx1"/>
                </a:solidFill>
              </a:defRPr>
            </a:lvl1pPr>
          </a:lstStyle>
          <a:p>
            <a:r>
              <a:rPr kumimoji="0" lang="en-US" dirty="0"/>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Tree>
    <p:extLst>
      <p:ext uri="{BB962C8B-B14F-4D97-AF65-F5344CB8AC3E}">
        <p14:creationId xmlns:p14="http://schemas.microsoft.com/office/powerpoint/2010/main" val="35141737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Board of Professional Conduct Templa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051" y="533400"/>
            <a:ext cx="7448469" cy="9906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
        <p:nvSpPr>
          <p:cNvPr id="5" name="Title 1"/>
          <p:cNvSpPr>
            <a:spLocks noGrp="1"/>
          </p:cNvSpPr>
          <p:nvPr>
            <p:ph type="title"/>
          </p:nvPr>
        </p:nvSpPr>
        <p:spPr>
          <a:xfrm>
            <a:off x="838200" y="2514600"/>
            <a:ext cx="10515600" cy="1325563"/>
          </a:xfrm>
          <a:prstGeom prst="rect">
            <a:avLst/>
          </a:prstGeom>
        </p:spPr>
        <p:txBody>
          <a:bodyPr/>
          <a:lstStyle>
            <a:lvl1pPr>
              <a:defRPr sz="4000" cap="all" baseline="0">
                <a:solidFill>
                  <a:schemeClr val="accent6"/>
                </a:solidFill>
              </a:defRPr>
            </a:lvl1pPr>
          </a:lstStyle>
          <a:p>
            <a:r>
              <a:rPr lang="en-US" dirty="0"/>
              <a:t>Click to edit Master title style</a:t>
            </a:r>
          </a:p>
        </p:txBody>
      </p:sp>
    </p:spTree>
    <p:extLst>
      <p:ext uri="{BB962C8B-B14F-4D97-AF65-F5344CB8AC3E}">
        <p14:creationId xmlns:p14="http://schemas.microsoft.com/office/powerpoint/2010/main" val="26306273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
        <p:nvSpPr>
          <p:cNvPr id="6" name="Title 7"/>
          <p:cNvSpPr>
            <a:spLocks noGrp="1"/>
          </p:cNvSpPr>
          <p:nvPr>
            <p:ph type="ctrTitle"/>
          </p:nvPr>
        </p:nvSpPr>
        <p:spPr>
          <a:xfrm>
            <a:off x="890016" y="342277"/>
            <a:ext cx="10363200" cy="838200"/>
          </a:xfrm>
          <a:prstGeom prst="rect">
            <a:avLst/>
          </a:prstGeom>
        </p:spPr>
        <p:txBody>
          <a:bodyPr anchor="b"/>
          <a:lstStyle>
            <a:lvl1pPr>
              <a:defRPr sz="4000" cap="all" baseline="0">
                <a:solidFill>
                  <a:schemeClr val="tx1"/>
                </a:solidFill>
              </a:defRPr>
            </a:lvl1pPr>
          </a:lstStyle>
          <a:p>
            <a:r>
              <a:rPr kumimoji="0" lang="en-US" dirty="0"/>
              <a:t>Click to edit Master title style</a:t>
            </a:r>
          </a:p>
        </p:txBody>
      </p:sp>
    </p:spTree>
    <p:extLst>
      <p:ext uri="{BB962C8B-B14F-4D97-AF65-F5344CB8AC3E}">
        <p14:creationId xmlns:p14="http://schemas.microsoft.com/office/powerpoint/2010/main" val="24632936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2" name="Rectangle 11"/>
          <p:cNvSpPr>
            <a:spLocks noChangeArrowheads="1"/>
          </p:cNvSpPr>
          <p:nvPr/>
        </p:nvSpPr>
        <p:spPr bwMode="auto">
          <a:xfrm>
            <a:off x="207264" y="142352"/>
            <a:ext cx="11777472" cy="2139696"/>
          </a:xfrm>
          <a:prstGeom prst="rect">
            <a:avLst/>
          </a:prstGeom>
          <a:no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5" name="Footer Placeholder 4"/>
          <p:cNvSpPr>
            <a:spLocks noGrp="1"/>
          </p:cNvSpPr>
          <p:nvPr>
            <p:ph type="ftr" sz="quarter" idx="11"/>
          </p:nvPr>
        </p:nvSpPr>
        <p:spPr/>
        <p:txBody>
          <a:bodyPr/>
          <a:lstStyle/>
          <a:p>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2" name="Title 1"/>
          <p:cNvSpPr>
            <a:spLocks noGrp="1"/>
          </p:cNvSpPr>
          <p:nvPr>
            <p:ph type="title"/>
          </p:nvPr>
        </p:nvSpPr>
        <p:spPr>
          <a:xfrm>
            <a:off x="963084" y="533400"/>
            <a:ext cx="10363200" cy="1066800"/>
          </a:xfrm>
          <a:prstGeom prst="rect">
            <a:avLst/>
          </a:prstGeom>
        </p:spPr>
        <p:txBody>
          <a:bodyPr anchor="b"/>
          <a:lstStyle>
            <a:lvl1pPr algn="ctr">
              <a:buNone/>
              <a:defRPr sz="3150" b="0" cap="none" baseline="0">
                <a:solidFill>
                  <a:srgbClr val="FFFFFF"/>
                </a:solidFill>
              </a:defRPr>
            </a:lvl1pPr>
          </a:lstStyle>
          <a:p>
            <a:r>
              <a:rPr kumimoji="0"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
        <p:nvSpPr>
          <p:cNvPr id="21" name="Title 7"/>
          <p:cNvSpPr txBox="1">
            <a:spLocks/>
          </p:cNvSpPr>
          <p:nvPr userDrawn="1"/>
        </p:nvSpPr>
        <p:spPr>
          <a:xfrm>
            <a:off x="895165" y="580641"/>
            <a:ext cx="10363200" cy="838200"/>
          </a:xfrm>
          <a:prstGeom prst="rect">
            <a:avLst/>
          </a:prstGeom>
        </p:spPr>
        <p:txBody>
          <a:bodyPr anchor="b"/>
          <a:lstStyle>
            <a:lvl1pPr algn="ctr" rtl="0" eaLnBrk="1" latinLnBrk="0" hangingPunct="1">
              <a:spcBef>
                <a:spcPct val="0"/>
              </a:spcBef>
              <a:buNone/>
              <a:defRPr kumimoji="0" sz="4000" kern="1200" cap="all" baseline="0">
                <a:solidFill>
                  <a:schemeClr val="tx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044219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Straight Connector 7"/>
          <p:cNvSpPr>
            <a:spLocks noChangeShapeType="1"/>
          </p:cNvSpPr>
          <p:nvPr/>
        </p:nvSpPr>
        <p:spPr bwMode="auto">
          <a:xfrm flipV="1">
            <a:off x="6084109" y="1233771"/>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10" name="Content Placeholder 9"/>
          <p:cNvSpPr>
            <a:spLocks noGrp="1"/>
          </p:cNvSpPr>
          <p:nvPr>
            <p:ph sz="half" idx="1"/>
          </p:nvPr>
        </p:nvSpPr>
        <p:spPr>
          <a:xfrm>
            <a:off x="402336" y="1371600"/>
            <a:ext cx="5384800" cy="4681728"/>
          </a:xfrm>
        </p:spPr>
        <p:txBody>
          <a:bodyPr/>
          <a:lstStyle>
            <a:lvl1pPr>
              <a:defRPr sz="1875"/>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1371600"/>
            <a:ext cx="5384800" cy="4681728"/>
          </a:xfrm>
        </p:spPr>
        <p:txBody>
          <a:bodyPr/>
          <a:lstStyle>
            <a:lvl1pPr>
              <a:defRPr sz="1875"/>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Title 7"/>
          <p:cNvSpPr>
            <a:spLocks noGrp="1"/>
          </p:cNvSpPr>
          <p:nvPr>
            <p:ph type="ctrTitle"/>
          </p:nvPr>
        </p:nvSpPr>
        <p:spPr>
          <a:xfrm>
            <a:off x="902509" y="271278"/>
            <a:ext cx="10363200" cy="838200"/>
          </a:xfrm>
          <a:prstGeom prst="rect">
            <a:avLst/>
          </a:prstGeom>
        </p:spPr>
        <p:txBody>
          <a:bodyPr anchor="b"/>
          <a:lstStyle>
            <a:lvl1pPr>
              <a:defRPr sz="4000" cap="all" baseline="0">
                <a:solidFill>
                  <a:schemeClr val="tx1"/>
                </a:solidFill>
              </a:defRPr>
            </a:lvl1pPr>
          </a:lstStyle>
          <a:p>
            <a:r>
              <a:rPr kumimoji="0" lang="en-US" dirty="0"/>
              <a:t>Click to edit Master title style</a:t>
            </a:r>
          </a:p>
        </p:txBody>
      </p:sp>
    </p:spTree>
    <p:extLst>
      <p:ext uri="{BB962C8B-B14F-4D97-AF65-F5344CB8AC3E}">
        <p14:creationId xmlns:p14="http://schemas.microsoft.com/office/powerpoint/2010/main" val="37015749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p:cNvSpPr>
            <a:spLocks noChangeArrowheads="1"/>
          </p:cNvSpPr>
          <p:nvPr/>
        </p:nvSpPr>
        <p:spPr bwMode="auto">
          <a:xfrm>
            <a:off x="194564" y="6391656"/>
            <a:ext cx="11777472" cy="1167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1" name="Rectangle 10"/>
          <p:cNvSpPr/>
          <p:nvPr/>
        </p:nvSpPr>
        <p:spPr>
          <a:xfrm>
            <a:off x="203200" y="1371600"/>
            <a:ext cx="11777472" cy="914400"/>
          </a:xfrm>
          <a:prstGeom prst="rect">
            <a:avLst/>
          </a:prstGeom>
          <a:solidFill>
            <a:schemeClr val="accent6"/>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cap="all" baseline="0"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cap="all" baseline="0"/>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Click to edit Master text styles</a:t>
            </a:r>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
        <p:nvSpPr>
          <p:cNvPr id="29" name="Title 7"/>
          <p:cNvSpPr>
            <a:spLocks noGrp="1"/>
          </p:cNvSpPr>
          <p:nvPr>
            <p:ph type="ctrTitle"/>
          </p:nvPr>
        </p:nvSpPr>
        <p:spPr>
          <a:xfrm>
            <a:off x="901700" y="298704"/>
            <a:ext cx="10363200" cy="838200"/>
          </a:xfrm>
          <a:prstGeom prst="rect">
            <a:avLst/>
          </a:prstGeom>
        </p:spPr>
        <p:txBody>
          <a:bodyPr anchor="b"/>
          <a:lstStyle>
            <a:lvl1pPr>
              <a:defRPr sz="4000" cap="all" baseline="0">
                <a:solidFill>
                  <a:schemeClr val="tx1"/>
                </a:solidFill>
              </a:defRPr>
            </a:lvl1pPr>
          </a:lstStyle>
          <a:p>
            <a:r>
              <a:rPr kumimoji="0" lang="en-US" dirty="0"/>
              <a:t>Click to edit Master title style</a:t>
            </a:r>
          </a:p>
        </p:txBody>
      </p:sp>
    </p:spTree>
    <p:extLst>
      <p:ext uri="{BB962C8B-B14F-4D97-AF65-F5344CB8AC3E}">
        <p14:creationId xmlns:p14="http://schemas.microsoft.com/office/powerpoint/2010/main" val="17627660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3" name="Rectangle 12"/>
          <p:cNvSpPr/>
          <p:nvPr/>
        </p:nvSpPr>
        <p:spPr>
          <a:xfrm>
            <a:off x="203200" y="609600"/>
            <a:ext cx="3657600" cy="5867400"/>
          </a:xfrm>
          <a:prstGeom prst="rect">
            <a:avLst/>
          </a:prstGeom>
          <a:solidFill>
            <a:schemeClr val="accent6"/>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508000" y="914400"/>
            <a:ext cx="3149600" cy="990600"/>
          </a:xfrm>
          <a:prstGeom prst="rect">
            <a:avLst/>
          </a:prstGeom>
        </p:spPr>
        <p:txBody>
          <a:bodyPr anchor="b">
            <a:noAutofit/>
          </a:bodyPr>
          <a:lstStyle>
            <a:lvl1pPr algn="l">
              <a:buNone/>
              <a:defRPr sz="165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3"/>
            <a:ext cx="31496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Tree>
    <p:extLst>
      <p:ext uri="{BB962C8B-B14F-4D97-AF65-F5344CB8AC3E}">
        <p14:creationId xmlns:p14="http://schemas.microsoft.com/office/powerpoint/2010/main" val="178261799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0" y="6598699"/>
            <a:ext cx="12192000" cy="25930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8" name="Rectangle 7"/>
          <p:cNvSpPr/>
          <p:nvPr/>
        </p:nvSpPr>
        <p:spPr>
          <a:xfrm>
            <a:off x="203200" y="609600"/>
            <a:ext cx="3657600" cy="5867400"/>
          </a:xfrm>
          <a:prstGeom prst="rect">
            <a:avLst/>
          </a:prstGeom>
          <a:solidFill>
            <a:schemeClr val="accent6"/>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7" name="Slide Number Placeholder 6"/>
          <p:cNvSpPr>
            <a:spLocks noGrp="1"/>
          </p:cNvSpPr>
          <p:nvPr>
            <p:ph type="sldNum" sz="quarter" idx="12"/>
          </p:nvPr>
        </p:nvSpPr>
        <p:spPr>
          <a:xfrm>
            <a:off x="1828800" y="312741"/>
            <a:ext cx="609600" cy="441325"/>
          </a:xfrm>
          <a:prstGeom prst="rect">
            <a:avLst/>
          </a:prstGeom>
        </p:spPr>
        <p:txBody>
          <a:bodyPr/>
          <a:lstStyle/>
          <a:p>
            <a:fld id="{B44E3BCE-D8ED-40AB-9F7C-F679744EDD87}" type="slidenum">
              <a:rPr lang="en-US" smtClean="0"/>
              <a:pPr/>
              <a:t>‹#›</a:t>
            </a:fld>
            <a:endParaRPr lang="en-US" dirty="0"/>
          </a:p>
        </p:txBody>
      </p:sp>
      <p:sp>
        <p:nvSpPr>
          <p:cNvPr id="2" name="Title 1"/>
          <p:cNvSpPr>
            <a:spLocks noGrp="1"/>
          </p:cNvSpPr>
          <p:nvPr>
            <p:ph type="title"/>
          </p:nvPr>
        </p:nvSpPr>
        <p:spPr>
          <a:xfrm>
            <a:off x="4000500" y="5029200"/>
            <a:ext cx="7823200" cy="1219200"/>
          </a:xfrm>
          <a:prstGeom prst="rect">
            <a:avLst/>
          </a:prstGeom>
        </p:spPr>
        <p:txBody>
          <a:bodyPr anchor="t">
            <a:noAutofit/>
          </a:bodyPr>
          <a:lstStyle>
            <a:lvl1pPr algn="l">
              <a:buNone/>
              <a:defRPr sz="18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2400"/>
            </a:lvl1pPr>
          </a:lstStyle>
          <a:p>
            <a:r>
              <a:rPr kumimoji="0" lang="en-US" dirty="0"/>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8"/>
            <a:ext cx="11777472" cy="16481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Tree>
    <p:extLst>
      <p:ext uri="{BB962C8B-B14F-4D97-AF65-F5344CB8AC3E}">
        <p14:creationId xmlns:p14="http://schemas.microsoft.com/office/powerpoint/2010/main" val="165872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8" name="Title 7"/>
          <p:cNvSpPr>
            <a:spLocks noGrp="1"/>
          </p:cNvSpPr>
          <p:nvPr>
            <p:ph type="ctrTitle"/>
          </p:nvPr>
        </p:nvSpPr>
        <p:spPr>
          <a:xfrm>
            <a:off x="910336" y="304800"/>
            <a:ext cx="10363200" cy="838200"/>
          </a:xfrm>
          <a:prstGeom prst="rect">
            <a:avLst/>
          </a:prstGeom>
        </p:spPr>
        <p:txBody>
          <a:bodyPr anchor="b"/>
          <a:lstStyle>
            <a:lvl1pPr>
              <a:defRPr sz="4000" cap="all" baseline="0">
                <a:solidFill>
                  <a:schemeClr val="tx1"/>
                </a:solidFill>
              </a:defRPr>
            </a:lvl1pPr>
          </a:lstStyle>
          <a:p>
            <a:r>
              <a:rPr kumimoji="0" lang="en-US" dirty="0"/>
              <a:t>Click to edit Master title style</a:t>
            </a:r>
          </a:p>
        </p:txBody>
      </p:sp>
    </p:spTree>
    <p:extLst>
      <p:ext uri="{BB962C8B-B14F-4D97-AF65-F5344CB8AC3E}">
        <p14:creationId xmlns:p14="http://schemas.microsoft.com/office/powerpoint/2010/main" val="31410837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
        <p:nvSpPr>
          <p:cNvPr id="4" name="Title 7"/>
          <p:cNvSpPr>
            <a:spLocks noGrp="1"/>
          </p:cNvSpPr>
          <p:nvPr>
            <p:ph type="ctrTitle"/>
          </p:nvPr>
        </p:nvSpPr>
        <p:spPr>
          <a:xfrm>
            <a:off x="914400" y="2438400"/>
            <a:ext cx="10363200" cy="838200"/>
          </a:xfrm>
          <a:prstGeom prst="rect">
            <a:avLst/>
          </a:prstGeom>
        </p:spPr>
        <p:txBody>
          <a:bodyPr anchor="b"/>
          <a:lstStyle>
            <a:lvl1pPr>
              <a:defRPr sz="4000" cap="all" baseline="0">
                <a:solidFill>
                  <a:schemeClr val="tx1"/>
                </a:solidFill>
              </a:defRPr>
            </a:lvl1pPr>
          </a:lstStyle>
          <a:p>
            <a:r>
              <a:rPr kumimoji="0" lang="en-US" dirty="0"/>
              <a:t>Click to edit Master title style</a:t>
            </a:r>
          </a:p>
        </p:txBody>
      </p:sp>
    </p:spTree>
    <p:extLst>
      <p:ext uri="{BB962C8B-B14F-4D97-AF65-F5344CB8AC3E}">
        <p14:creationId xmlns:p14="http://schemas.microsoft.com/office/powerpoint/2010/main" val="395352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9" name="Rectangle 8"/>
          <p:cNvSpPr>
            <a:spLocks noChangeArrowheads="1"/>
          </p:cNvSpPr>
          <p:nvPr/>
        </p:nvSpPr>
        <p:spPr bwMode="auto">
          <a:xfrm>
            <a:off x="199136" y="6388387"/>
            <a:ext cx="11777472" cy="1648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9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9000" y="5785103"/>
            <a:ext cx="844298" cy="844298"/>
          </a:xfrm>
          <a:prstGeom prst="rect">
            <a:avLst/>
          </a:prstGeom>
        </p:spPr>
      </p:pic>
    </p:spTree>
    <p:extLst>
      <p:ext uri="{BB962C8B-B14F-4D97-AF65-F5344CB8AC3E}">
        <p14:creationId xmlns:p14="http://schemas.microsoft.com/office/powerpoint/2010/main" val="15648007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1" r:id="rId6"/>
    <p:sldLayoutId id="2147483692" r:id="rId7"/>
    <p:sldLayoutId id="2147483693" r:id="rId8"/>
    <p:sldLayoutId id="2147483696" r:id="rId9"/>
    <p:sldLayoutId id="2147483699" r:id="rId10"/>
  </p:sldLayoutIdLst>
  <p:hf sldNum="0" hdr="0" ftr="0" dt="0"/>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mailto:dhejmanowski@co.delaware.oh.u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rick.dove@bpc.ohio.gov" TargetMode="External"/><Relationship Id="rId2" Type="http://schemas.openxmlformats.org/officeDocument/2006/relationships/notesSlide" Target="../notesSlides/notesSlide60.xml"/><Relationship Id="rId1" Type="http://schemas.openxmlformats.org/officeDocument/2006/relationships/slideLayout" Target="../slideLayouts/slideLayout10.xml"/><Relationship Id="rId5" Type="http://schemas.openxmlformats.org/officeDocument/2006/relationships/hyperlink" Target="http://www.bpc.ohio.gov/" TargetMode="External"/><Relationship Id="rId4" Type="http://schemas.openxmlformats.org/officeDocument/2006/relationships/hyperlink" Target="mailto:allan.asbury@bpc.ohio.gov"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6800" y="3810000"/>
            <a:ext cx="10058400" cy="2438400"/>
          </a:xfrm>
          <a:prstGeom prst="rect">
            <a:avLst/>
          </a:prstGeom>
          <a:solidFill>
            <a:schemeClr val="bg1"/>
          </a:solidFill>
          <a:ln w="57150">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cap="all" baseline="0">
                <a:solidFill>
                  <a:srgbClr val="AD8800"/>
                </a:solidFill>
                <a:latin typeface="ITC New Baskerville Std" pitchFamily="18" charset="0"/>
                <a:ea typeface="+mj-ea"/>
                <a:cs typeface="+mj-cs"/>
              </a:defRPr>
            </a:lvl1pPr>
          </a:lstStyle>
          <a:p>
            <a:r>
              <a:rPr lang="en-US" sz="5000" dirty="0">
                <a:latin typeface="Georgia" pitchFamily="18" charset="0"/>
              </a:rPr>
              <a:t>The Ethics of AI for lawyers</a:t>
            </a:r>
            <a:endParaRPr lang="en-US" sz="2500" cap="none" dirty="0">
              <a:solidFill>
                <a:schemeClr val="tx2"/>
              </a:solidFill>
              <a:latin typeface="Georgia" pitchFamily="18" charset="0"/>
            </a:endParaRPr>
          </a:p>
          <a:p>
            <a:r>
              <a:rPr lang="en-US" sz="3000" cap="none" dirty="0">
                <a:solidFill>
                  <a:schemeClr val="tx2"/>
                </a:solidFill>
                <a:latin typeface="Georgia" pitchFamily="18" charset="0"/>
              </a:rPr>
              <a:t> Miller Becker Seminar (2024)</a:t>
            </a:r>
          </a:p>
          <a:p>
            <a:endParaRPr lang="en-US" sz="3000" cap="none" dirty="0">
              <a:solidFill>
                <a:schemeClr val="tx2"/>
              </a:solidFill>
              <a:latin typeface="Georgia" pitchFamily="18" charset="0"/>
            </a:endParaRPr>
          </a:p>
          <a:p>
            <a:endParaRPr lang="en-US" sz="3000" cap="none" dirty="0">
              <a:solidFill>
                <a:schemeClr val="tx2"/>
              </a:solidFill>
              <a:latin typeface="Georgia" pitchFamily="18" charset="0"/>
            </a:endParaRPr>
          </a:p>
          <a:p>
            <a:r>
              <a:rPr lang="en-US" sz="3000" cap="none" dirty="0">
                <a:solidFill>
                  <a:schemeClr val="tx2"/>
                </a:solidFill>
                <a:latin typeface="Georgia" pitchFamily="18" charset="0"/>
              </a:rPr>
              <a:t>D. Allan Asbury, Senior Counsel</a:t>
            </a:r>
          </a:p>
          <a:p>
            <a:endParaRPr lang="en-US" sz="3000" cap="none" dirty="0">
              <a:solidFill>
                <a:schemeClr val="tx2"/>
              </a:solidFill>
              <a:latin typeface="Georgia" pitchFamily="18" charset="0"/>
            </a:endParaRPr>
          </a:p>
          <a:p>
            <a:endParaRPr lang="en-US" sz="3000" cap="none" dirty="0">
              <a:solidFill>
                <a:schemeClr val="tx2"/>
              </a:solidFill>
              <a:latin typeface="Georgia" pitchFamily="18" charset="0"/>
            </a:endParaRPr>
          </a:p>
          <a:p>
            <a:r>
              <a:rPr lang="en-US" sz="1000" cap="none" dirty="0">
                <a:solidFill>
                  <a:schemeClr val="tx2"/>
                </a:solidFill>
                <a:latin typeface="Georgia" pitchFamily="18" charset="0"/>
              </a:rPr>
              <a:t>© 2024 Ohio Board of Professional Conduct</a:t>
            </a:r>
          </a:p>
          <a:p>
            <a:r>
              <a:rPr lang="en-US" sz="2700" cap="none" dirty="0">
                <a:solidFill>
                  <a:schemeClr val="tx2"/>
                </a:solidFill>
                <a:latin typeface="Georgia" pitchFamily="18" charset="0"/>
              </a:rPr>
              <a:t> </a:t>
            </a:r>
          </a:p>
          <a:p>
            <a:br>
              <a:rPr lang="en-US" sz="5000" dirty="0">
                <a:solidFill>
                  <a:schemeClr val="accent1"/>
                </a:solidFill>
                <a:latin typeface="Georgia" pitchFamily="18" charset="0"/>
              </a:rPr>
            </a:br>
            <a:endParaRPr lang="en-US" sz="5000" dirty="0">
              <a:solidFill>
                <a:schemeClr val="accent1"/>
              </a:solidFill>
              <a:latin typeface="Georgia" pitchFamily="18" charset="0"/>
            </a:endParaRPr>
          </a:p>
        </p:txBody>
      </p:sp>
    </p:spTree>
    <p:extLst>
      <p:ext uri="{BB962C8B-B14F-4D97-AF65-F5344CB8AC3E}">
        <p14:creationId xmlns:p14="http://schemas.microsoft.com/office/powerpoint/2010/main" val="3363729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r>
              <a:rPr lang="en-US" sz="3600" b="1" i="0" dirty="0">
                <a:effectLst/>
                <a:highlight>
                  <a:srgbClr val="FFFFFF"/>
                </a:highlight>
              </a:rPr>
              <a:t>So</a:t>
            </a:r>
            <a:r>
              <a:rPr lang="en-US" sz="3600" b="1" dirty="0">
                <a:highlight>
                  <a:srgbClr val="FFFFFF"/>
                </a:highlight>
              </a:rPr>
              <a:t>, </a:t>
            </a:r>
            <a:r>
              <a:rPr lang="en-US" sz="3600" b="1" i="0" dirty="0">
                <a:effectLst/>
                <a:highlight>
                  <a:srgbClr val="FFFFFF"/>
                </a:highlight>
              </a:rPr>
              <a:t>What’s Next?:</a:t>
            </a:r>
          </a:p>
          <a:p>
            <a:pPr marL="0" marR="0" indent="0">
              <a:spcBef>
                <a:spcPts val="0"/>
              </a:spcBef>
              <a:spcAft>
                <a:spcPts val="0"/>
              </a:spcAft>
              <a:buNone/>
            </a:pPr>
            <a:endParaRPr lang="en-US" sz="3600" b="0" i="0" dirty="0">
              <a:effectLst/>
              <a:highlight>
                <a:srgbClr val="FFFFFF"/>
              </a:highlight>
            </a:endParaRPr>
          </a:p>
          <a:p>
            <a:pPr>
              <a:spcBef>
                <a:spcPts val="0"/>
              </a:spcBef>
              <a:buFont typeface="Wingdings" panose="05000000000000000000" pitchFamily="2" charset="2"/>
              <a:buChar char="Ø"/>
            </a:pPr>
            <a:r>
              <a:rPr lang="en-US" sz="3600" b="0" i="0" dirty="0">
                <a:effectLst/>
                <a:highlight>
                  <a:srgbClr val="FFFFFF"/>
                </a:highlight>
              </a:rPr>
              <a:t> Open AI – “Strawberry” – Now</a:t>
            </a:r>
          </a:p>
          <a:p>
            <a:pPr marL="0" indent="0">
              <a:spcBef>
                <a:spcPts val="0"/>
              </a:spcBef>
              <a:buNone/>
            </a:pPr>
            <a:endParaRPr lang="en-US" sz="3600" b="0" i="0" dirty="0">
              <a:effectLst/>
              <a:highlight>
                <a:srgbClr val="FFFFFF"/>
              </a:highlight>
            </a:endParaRPr>
          </a:p>
          <a:p>
            <a:pPr>
              <a:spcBef>
                <a:spcPts val="0"/>
              </a:spcBef>
              <a:buFont typeface="Wingdings" panose="05000000000000000000" pitchFamily="2" charset="2"/>
              <a:buChar char="Ø"/>
            </a:pPr>
            <a:r>
              <a:rPr lang="en-US" sz="3600" dirty="0">
                <a:highlight>
                  <a:srgbClr val="FFFFFF"/>
                </a:highlight>
              </a:rPr>
              <a:t> Artificial General Intelligence (AGI) – 2029+ </a:t>
            </a:r>
            <a:endParaRPr lang="en-US" sz="3600" b="0" i="0" dirty="0">
              <a:effectLst/>
              <a:highlight>
                <a:srgbClr val="FFFFFF"/>
              </a:highlight>
            </a:endParaRPr>
          </a:p>
          <a:p>
            <a:pPr marL="0" marR="0">
              <a:spcBef>
                <a:spcPts val="0"/>
              </a:spcBef>
              <a:spcAft>
                <a:spcPts val="0"/>
              </a:spcAft>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715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6</a:t>
            </a:r>
          </a:p>
        </p:txBody>
      </p:sp>
      <p:sp>
        <p:nvSpPr>
          <p:cNvPr id="3" name="Content Placeholder 2"/>
          <p:cNvSpPr>
            <a:spLocks noGrp="1"/>
          </p:cNvSpPr>
          <p:nvPr>
            <p:ph sz="quarter" idx="1"/>
          </p:nvPr>
        </p:nvSpPr>
        <p:spPr/>
        <p:txBody>
          <a:bodyPr/>
          <a:lstStyle/>
          <a:p>
            <a:pPr marL="0" indent="0">
              <a:buNone/>
            </a:pPr>
            <a:r>
              <a:rPr lang="en-US" b="1" dirty="0"/>
              <a:t>Question</a:t>
            </a:r>
            <a:r>
              <a:rPr lang="en-US" b="1"/>
              <a:t>: </a:t>
            </a:r>
          </a:p>
          <a:p>
            <a:pPr marL="0" indent="0">
              <a:buNone/>
            </a:pPr>
            <a:endParaRPr lang="en-US" dirty="0"/>
          </a:p>
          <a:p>
            <a:r>
              <a:rPr lang="en-US" b="1" dirty="0"/>
              <a:t>Under Rule 2.5 of the Code of Judicial Conduct, what should Judge Franklin have done to fulfill her duty of competence? </a:t>
            </a:r>
            <a:endParaRPr lang="en-US" dirty="0"/>
          </a:p>
        </p:txBody>
      </p:sp>
    </p:spTree>
    <p:extLst>
      <p:ext uri="{BB962C8B-B14F-4D97-AF65-F5344CB8AC3E}">
        <p14:creationId xmlns:p14="http://schemas.microsoft.com/office/powerpoint/2010/main" val="16686044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descr="Questions.jpg"/>
          <p:cNvPicPr>
            <a:picLocks noGrp="1" noChangeAspect="1"/>
          </p:cNvPicPr>
          <p:nvPr>
            <p:ph sz="quarter" idx="1"/>
          </p:nvPr>
        </p:nvPicPr>
        <p:blipFill>
          <a:blip r:embed="rId2" cstate="print"/>
          <a:stretch>
            <a:fillRect/>
          </a:stretch>
        </p:blipFill>
        <p:spPr>
          <a:xfrm>
            <a:off x="2158887" y="1527175"/>
            <a:ext cx="7837714" cy="4572000"/>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95600" y="2819400"/>
            <a:ext cx="6400800" cy="3124200"/>
          </a:xfrm>
        </p:spPr>
        <p:txBody>
          <a:bodyPr>
            <a:normAutofit/>
          </a:bodyPr>
          <a:lstStyle/>
          <a:p>
            <a:r>
              <a:rPr lang="en-US" dirty="0"/>
              <a:t>David </a:t>
            </a:r>
            <a:r>
              <a:rPr lang="en-US" dirty="0" err="1"/>
              <a:t>Hejmanowski</a:t>
            </a:r>
            <a:r>
              <a:rPr lang="en-US" dirty="0"/>
              <a:t>, Judge</a:t>
            </a:r>
          </a:p>
          <a:p>
            <a:r>
              <a:rPr lang="en-US" dirty="0"/>
              <a:t>Delaware County</a:t>
            </a:r>
          </a:p>
          <a:p>
            <a:r>
              <a:rPr lang="en-US" dirty="0"/>
              <a:t>Probate/Juvenile Court</a:t>
            </a:r>
          </a:p>
          <a:p>
            <a:endParaRPr lang="en-US" dirty="0"/>
          </a:p>
          <a:p>
            <a:r>
              <a:rPr lang="en-US" dirty="0">
                <a:hlinkClick r:id="rId2"/>
              </a:rPr>
              <a:t>dhejmanowski@co.delaware.oh.us</a:t>
            </a:r>
            <a:endParaRPr lang="en-US" dirty="0"/>
          </a:p>
          <a:p>
            <a:endParaRPr lang="en-US" dirty="0"/>
          </a:p>
          <a:p>
            <a:r>
              <a:rPr lang="en-US" dirty="0"/>
              <a:t>740-833-2600</a:t>
            </a:r>
          </a:p>
        </p:txBody>
      </p:sp>
      <p:sp>
        <p:nvSpPr>
          <p:cNvPr id="3" name="Title 2"/>
          <p:cNvSpPr>
            <a:spLocks noGrp="1"/>
          </p:cNvSpPr>
          <p:nvPr>
            <p:ph type="ctrTitle"/>
          </p:nvPr>
        </p:nvSpPr>
        <p:spPr/>
        <p:txBody>
          <a:bodyPr/>
          <a:lstStyle/>
          <a:p>
            <a:r>
              <a:rPr lang="en-US" dirty="0"/>
              <a:t>Contact Info: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676400"/>
            <a:ext cx="11338560" cy="5030444"/>
          </a:xfrm>
        </p:spPr>
        <p:txBody>
          <a:bodyPr>
            <a:normAutofit fontScale="92500" lnSpcReduction="10000"/>
          </a:bodyPr>
          <a:lstStyle/>
          <a:p>
            <a:pPr marL="365760" indent="-571500">
              <a:spcBef>
                <a:spcPts val="0"/>
              </a:spcBef>
              <a:buSzPct val="1000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AI is  “[t]o powerful not to use.”  - NCSC - </a:t>
            </a:r>
            <a:r>
              <a:rPr lang="en-US" sz="3600" i="1" kern="100" dirty="0">
                <a:ea typeface="Calibri" panose="020F0502020204030204" pitchFamily="34" charset="0"/>
                <a:cs typeface="Times New Roman" panose="02020603050405020304" pitchFamily="18" charset="0"/>
              </a:rPr>
              <a:t>Fundamentals of AI in the U.S. Court System</a:t>
            </a:r>
            <a:r>
              <a:rPr lang="en-US" sz="3600" kern="100" dirty="0">
                <a:ea typeface="Calibri" panose="020F0502020204030204" pitchFamily="34" charset="0"/>
                <a:cs typeface="Times New Roman" panose="02020603050405020304" pitchFamily="18" charset="0"/>
              </a:rPr>
              <a:t> (8/28/24)</a:t>
            </a:r>
          </a:p>
          <a:p>
            <a:pPr marL="365760" indent="-571500">
              <a:spcBef>
                <a:spcPts val="0"/>
              </a:spcBef>
              <a:buSzPct val="1000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marL="365760" marR="0" indent="-571500">
              <a:spcBef>
                <a:spcPts val="0"/>
              </a:spcBef>
              <a:spcAft>
                <a:spcPts val="0"/>
              </a:spcAft>
              <a:buSzPct val="1000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Bar Exam Passage by ChatGPT-4 in the 90</a:t>
            </a:r>
            <a:r>
              <a:rPr lang="en-US" sz="3600" kern="100" baseline="30000" dirty="0">
                <a:ea typeface="Calibri" panose="020F0502020204030204" pitchFamily="34" charset="0"/>
                <a:cs typeface="Times New Roman" panose="02020603050405020304" pitchFamily="18" charset="0"/>
              </a:rPr>
              <a:t>th</a:t>
            </a:r>
            <a:r>
              <a:rPr lang="en-US" sz="3600" kern="100" dirty="0">
                <a:ea typeface="Calibri" panose="020F0502020204030204" pitchFamily="34" charset="0"/>
                <a:cs typeface="Times New Roman" panose="02020603050405020304" pitchFamily="18" charset="0"/>
              </a:rPr>
              <a:t> percentile (2023). </a:t>
            </a:r>
          </a:p>
          <a:p>
            <a:pPr marL="0" indent="0">
              <a:spcBef>
                <a:spcPts val="0"/>
              </a:spcBef>
              <a:buSzPct val="100000"/>
              <a:buNone/>
            </a:pPr>
            <a:r>
              <a:rPr lang="en-US" sz="3600" kern="100" dirty="0">
                <a:ea typeface="Calibri" panose="020F0502020204030204" pitchFamily="34" charset="0"/>
                <a:cs typeface="Times New Roman" panose="02020603050405020304" pitchFamily="18" charset="0"/>
              </a:rPr>
              <a:t> </a:t>
            </a:r>
          </a:p>
          <a:p>
            <a:pPr marL="365760" marR="0" indent="-571500">
              <a:spcBef>
                <a:spcPts val="0"/>
              </a:spcBef>
              <a:spcAft>
                <a:spcPts val="0"/>
              </a:spcAft>
              <a:buSzPct val="100000"/>
              <a:buFont typeface="Wingdings" panose="05000000000000000000" pitchFamily="2" charset="2"/>
              <a:buChar char="Ø"/>
            </a:pPr>
            <a:r>
              <a:rPr lang="en-US" sz="3600" kern="100" dirty="0">
                <a:effectLst/>
                <a:ea typeface="Calibri" panose="020F0502020204030204" pitchFamily="34" charset="0"/>
                <a:cs typeface="Times New Roman" panose="02020603050405020304" pitchFamily="18" charset="0"/>
              </a:rPr>
              <a:t> 44 % of all legal tasks performed by lawyers can be automated by AI. – Goldman Sachs – March, 2023</a:t>
            </a:r>
          </a:p>
          <a:p>
            <a:pPr marR="0">
              <a:spcBef>
                <a:spcPts val="0"/>
              </a:spcBef>
              <a:spcAft>
                <a:spcPts val="0"/>
              </a:spcAft>
              <a:buSzPct val="100000"/>
              <a:buFont typeface="Wingdings" panose="05000000000000000000" pitchFamily="2" charset="2"/>
              <a:buChar char="Ø"/>
            </a:pPr>
            <a:endParaRPr lang="en-US" sz="3600" kern="100" dirty="0">
              <a:effectLst/>
              <a:ea typeface="Calibri" panose="020F0502020204030204" pitchFamily="34" charset="0"/>
              <a:cs typeface="Times New Roman" panose="02020603050405020304" pitchFamily="18" charset="0"/>
            </a:endParaRPr>
          </a:p>
          <a:p>
            <a:pPr marL="365760" marR="0" indent="-571500">
              <a:spcBef>
                <a:spcPts val="0"/>
              </a:spcBef>
              <a:spcAft>
                <a:spcPts val="0"/>
              </a:spcAft>
              <a:buSzPct val="1000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10% -21% of Law Firms using AI in some aspect of the practice of law.  </a:t>
            </a:r>
          </a:p>
          <a:p>
            <a:pPr marR="0">
              <a:spcBef>
                <a:spcPts val="0"/>
              </a:spcBef>
              <a:spcAft>
                <a:spcPts val="0"/>
              </a:spcAft>
              <a:buSzPct val="1000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
                <a:srgbClr val="1B587C"/>
              </a:buClr>
              <a:buSzPct val="85000"/>
              <a:buNone/>
              <a:tabLst/>
              <a:defRPr/>
            </a:pP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7338" indent="-287338" algn="just">
              <a:buFont typeface="Wingdings" panose="05000000000000000000" pitchFamily="2" charset="2"/>
              <a:buChar char="Ø"/>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1045729" y="531120"/>
            <a:ext cx="10363200" cy="724523"/>
          </a:xfrm>
        </p:spPr>
        <p:txBody>
          <a:bodyPr/>
          <a:lstStyle/>
          <a:p>
            <a:r>
              <a:rPr lang="en-US" sz="3600" b="1" dirty="0">
                <a:latin typeface="Georgia" panose="02040502050405020303" pitchFamily="18" charset="0"/>
              </a:rPr>
              <a:t>The legal profession &amp; AI</a:t>
            </a:r>
          </a:p>
        </p:txBody>
      </p:sp>
      <p:cxnSp>
        <p:nvCxnSpPr>
          <p:cNvPr id="4" name="Straight Connector 3"/>
          <p:cNvCxnSpPr/>
          <p:nvPr/>
        </p:nvCxnSpPr>
        <p:spPr>
          <a:xfrm>
            <a:off x="1883929" y="1219200"/>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37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09600" y="1143000"/>
            <a:ext cx="10805160" cy="5105400"/>
          </a:xfrm>
        </p:spPr>
        <p:txBody>
          <a:bodyPr>
            <a:normAutofit/>
          </a:bodyPr>
          <a:lstStyle/>
          <a:p>
            <a:pPr marL="0" lvl="1" indent="0">
              <a:spcBef>
                <a:spcPts val="0"/>
              </a:spcBef>
              <a:buSzPct val="100000"/>
              <a:buNone/>
            </a:pPr>
            <a:endParaRPr lang="en-US" sz="3500" kern="100" dirty="0">
              <a:effectLst/>
              <a:ea typeface="Calibri" panose="020F0502020204030204" pitchFamily="34" charset="0"/>
              <a:cs typeface="Times New Roman" panose="02020603050405020304" pitchFamily="18" charset="0"/>
            </a:endParaRPr>
          </a:p>
          <a:p>
            <a:pPr>
              <a:spcBef>
                <a:spcPts val="0"/>
              </a:spcBef>
              <a:buSzPct val="100000"/>
              <a:buFont typeface="Wingdings" panose="05000000000000000000" pitchFamily="2" charset="2"/>
              <a:buChar char="Ø"/>
            </a:pPr>
            <a:r>
              <a:rPr lang="en-US" sz="3300" kern="100" dirty="0">
                <a:effectLst/>
                <a:ea typeface="Calibri" panose="020F0502020204030204" pitchFamily="34" charset="0"/>
                <a:cs typeface="Times New Roman" panose="02020603050405020304" pitchFamily="18" charset="0"/>
              </a:rPr>
              <a:t>   Using AI </a:t>
            </a:r>
            <a:r>
              <a:rPr lang="en-US" sz="3300" kern="100" dirty="0">
                <a:ea typeface="Calibri" panose="020F0502020204030204" pitchFamily="34" charset="0"/>
                <a:cs typeface="Times New Roman" panose="02020603050405020304" pitchFamily="18" charset="0"/>
              </a:rPr>
              <a:t>is lawyer “key skill” – now being taught in most     law schools.</a:t>
            </a:r>
          </a:p>
          <a:p>
            <a:pPr marL="937260" indent="-1143000">
              <a:spcBef>
                <a:spcPts val="0"/>
              </a:spcBef>
              <a:buSzPct val="100000"/>
              <a:buFont typeface="Wingdings" panose="05000000000000000000" pitchFamily="2" charset="2"/>
              <a:buChar char="Ø"/>
            </a:pPr>
            <a:endParaRPr lang="en-US" sz="3300" kern="100" dirty="0">
              <a:ea typeface="Calibri" panose="020F0502020204030204" pitchFamily="34" charset="0"/>
              <a:cs typeface="Times New Roman" panose="02020603050405020304" pitchFamily="18" charset="0"/>
            </a:endParaRPr>
          </a:p>
          <a:p>
            <a:pPr>
              <a:spcBef>
                <a:spcPts val="0"/>
              </a:spcBef>
              <a:buSzPct val="100000"/>
              <a:buFont typeface="Wingdings" panose="05000000000000000000" pitchFamily="2" charset="2"/>
              <a:buChar char="Ø"/>
            </a:pPr>
            <a:r>
              <a:rPr lang="en-US" sz="3300" kern="100" dirty="0">
                <a:ea typeface="Calibri" panose="020F0502020204030204" pitchFamily="34" charset="0"/>
                <a:cs typeface="Times New Roman" panose="02020603050405020304" pitchFamily="18" charset="0"/>
              </a:rPr>
              <a:t>   Job performance may be measured by how well an employee is delegating tasks to AI. </a:t>
            </a:r>
          </a:p>
          <a:p>
            <a:pPr marL="0" indent="0">
              <a:spcBef>
                <a:spcPts val="0"/>
              </a:spcBef>
              <a:buSzPct val="100000"/>
              <a:buNone/>
            </a:pPr>
            <a:endParaRPr lang="en-US" sz="3300" kern="100" dirty="0">
              <a:ea typeface="Calibri" panose="020F0502020204030204" pitchFamily="34" charset="0"/>
              <a:cs typeface="Times New Roman" panose="02020603050405020304" pitchFamily="18" charset="0"/>
            </a:endParaRPr>
          </a:p>
          <a:p>
            <a:pPr>
              <a:spcBef>
                <a:spcPts val="0"/>
              </a:spcBef>
              <a:buSzPct val="100000"/>
              <a:buFont typeface="Wingdings" panose="05000000000000000000" pitchFamily="2" charset="2"/>
              <a:buChar char="Ø"/>
            </a:pPr>
            <a:r>
              <a:rPr lang="en-US" sz="3300" kern="100" dirty="0">
                <a:effectLst/>
                <a:ea typeface="Calibri" panose="020F0502020204030204" pitchFamily="34" charset="0"/>
                <a:cs typeface="Times New Roman" panose="02020603050405020304" pitchFamily="18" charset="0"/>
              </a:rPr>
              <a:t>  In five years, every lawyer will have or need an “AI assistan</a:t>
            </a:r>
            <a:r>
              <a:rPr lang="en-US" sz="3300" kern="100" dirty="0">
                <a:ea typeface="Calibri" panose="020F0502020204030204" pitchFamily="34" charset="0"/>
                <a:cs typeface="Times New Roman" panose="02020603050405020304" pitchFamily="18" charset="0"/>
              </a:rPr>
              <a:t>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
                <a:srgbClr val="1B587C"/>
              </a:buClr>
              <a:buSzPct val="85000"/>
              <a:buNone/>
              <a:tabLst/>
              <a:defRPr/>
            </a:pPr>
            <a:endParaRPr kumimoji="0" lang="en-US" sz="35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7338" indent="-287338" algn="just">
              <a:buFont typeface="Wingdings" panose="05000000000000000000" pitchFamily="2" charset="2"/>
              <a:buChar char="Ø"/>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914400" y="609600"/>
            <a:ext cx="10363200" cy="724523"/>
          </a:xfrm>
        </p:spPr>
        <p:txBody>
          <a:bodyPr/>
          <a:lstStyle/>
          <a:p>
            <a:r>
              <a:rPr lang="en-US" sz="3600" b="1" dirty="0">
                <a:latin typeface="Georgia" panose="02040502050405020303" pitchFamily="18" charset="0"/>
              </a:rPr>
              <a:t>The Legal Profession &amp; AI</a:t>
            </a:r>
          </a:p>
        </p:txBody>
      </p:sp>
      <p:cxnSp>
        <p:nvCxnSpPr>
          <p:cNvPr id="4" name="Straight Connector 3"/>
          <p:cNvCxnSpPr/>
          <p:nvPr/>
        </p:nvCxnSpPr>
        <p:spPr>
          <a:xfrm>
            <a:off x="1752600" y="1257923"/>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94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lgn="ctr">
              <a:spcBef>
                <a:spcPts val="0"/>
              </a:spcBef>
              <a:spcAft>
                <a:spcPts val="0"/>
              </a:spcAft>
              <a:buNone/>
            </a:pPr>
            <a:r>
              <a:rPr lang="en-US" sz="4400" b="1" kern="100" dirty="0">
                <a:effectLst/>
                <a:latin typeface="Arial" panose="020B0604020202020204" pitchFamily="34" charset="0"/>
                <a:ea typeface="Calibri" panose="020F0502020204030204" pitchFamily="34" charset="0"/>
                <a:cs typeface="Arial" panose="020B0604020202020204" pitchFamily="34" charset="0"/>
              </a:rPr>
              <a:t>“AI allows lawyers to provide better, faster, and more efficient legal services to companies and organizations. The end result is that lawyers using AI are better counselors for their clients.” </a:t>
            </a:r>
          </a:p>
          <a:p>
            <a:pPr marL="0" marR="0" indent="0" algn="ctr">
              <a:spcBef>
                <a:spcPts val="0"/>
              </a:spcBef>
              <a:spcAft>
                <a:spcPts val="0"/>
              </a:spcAft>
              <a:buNone/>
            </a:pPr>
            <a:r>
              <a:rPr lang="en-US" sz="3600" b="0" i="0" dirty="0">
                <a:solidFill>
                  <a:srgbClr val="1B1D1F"/>
                </a:solidFill>
                <a:effectLst/>
                <a:latin typeface="proxima-nova"/>
              </a:rPr>
              <a:t>ABA, Report on House of Delegates Resolution No. 112 (Aug. 12–13, 2019)</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7338" indent="-287338" algn="just">
              <a:buFont typeface="Wingdings" panose="05000000000000000000" pitchFamily="2" charset="2"/>
              <a:buChar char="Ø"/>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16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606A-B5B1-4935-8043-4AF67D07B4CC}"/>
              </a:ext>
            </a:extLst>
          </p:cNvPr>
          <p:cNvSpPr>
            <a:spLocks noGrp="1"/>
          </p:cNvSpPr>
          <p:nvPr>
            <p:ph type="title"/>
          </p:nvPr>
        </p:nvSpPr>
        <p:spPr>
          <a:xfrm>
            <a:off x="838200" y="2743200"/>
            <a:ext cx="10515600" cy="1295399"/>
          </a:xfrm>
        </p:spPr>
        <p:txBody>
          <a:bodyPr/>
          <a:lstStyle/>
          <a:p>
            <a:r>
              <a:rPr lang="en-US" dirty="0">
                <a:solidFill>
                  <a:schemeClr val="bg2">
                    <a:lumMod val="50000"/>
                  </a:schemeClr>
                </a:solidFill>
                <a:latin typeface="Georgia" panose="02040502050405020303" pitchFamily="18" charset="0"/>
              </a:rPr>
              <a:t>ethical framework for lawyers </a:t>
            </a:r>
            <a:endParaRPr lang="en-US" dirty="0"/>
          </a:p>
        </p:txBody>
      </p:sp>
    </p:spTree>
    <p:extLst>
      <p:ext uri="{BB962C8B-B14F-4D97-AF65-F5344CB8AC3E}">
        <p14:creationId xmlns:p14="http://schemas.microsoft.com/office/powerpoint/2010/main" val="254098793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AI Tools</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180477"/>
            <a:ext cx="10972800" cy="5632311"/>
          </a:xfrm>
          <a:prstGeom prst="rect">
            <a:avLst/>
          </a:prstGeom>
          <a:noFill/>
        </p:spPr>
        <p:txBody>
          <a:bodyPr wrap="square">
            <a:spAutoFit/>
          </a:bodyPr>
          <a:lstStyle/>
          <a:p>
            <a:pPr marL="571500" indent="-571500">
              <a:buClr>
                <a:schemeClr val="accent1"/>
              </a:buClr>
              <a:buFont typeface="Wingdings" panose="05000000000000000000" pitchFamily="2" charset="2"/>
              <a:buChar char="Ø"/>
            </a:pPr>
            <a:r>
              <a:rPr lang="en-US" sz="3600" b="0" i="0" u="none" strike="noStrike" baseline="0" dirty="0">
                <a:solidFill>
                  <a:srgbClr val="000000"/>
                </a:solidFill>
              </a:rPr>
              <a:t>Westlaw and Lexis AI</a:t>
            </a:r>
          </a:p>
          <a:p>
            <a:pPr marL="571500" indent="-571500">
              <a:buClr>
                <a:schemeClr val="accent1"/>
              </a:buClr>
              <a:buFont typeface="Wingdings" panose="05000000000000000000" pitchFamily="2" charset="2"/>
              <a:buChar char="Ø"/>
            </a:pPr>
            <a:r>
              <a:rPr lang="en-US" sz="3600" kern="100" dirty="0" err="1">
                <a:solidFill>
                  <a:srgbClr val="000000"/>
                </a:solidFill>
                <a:ea typeface="Calibri" panose="020F0502020204030204" pitchFamily="34" charset="0"/>
                <a:cs typeface="Times New Roman" panose="02020603050405020304" pitchFamily="18" charset="0"/>
              </a:rPr>
              <a:t>CoCounsel</a:t>
            </a:r>
            <a:endParaRPr lang="en-US" sz="3600" kern="100" dirty="0">
              <a:solidFill>
                <a:srgbClr val="000000"/>
              </a:solidFill>
              <a:ea typeface="Calibri" panose="020F0502020204030204" pitchFamily="34" charset="0"/>
              <a:cs typeface="Times New Roman" panose="02020603050405020304" pitchFamily="18" charset="0"/>
            </a:endParaRPr>
          </a:p>
          <a:p>
            <a:pPr marL="571500" indent="-571500">
              <a:buClr>
                <a:schemeClr val="accent1"/>
              </a:buClr>
              <a:buFont typeface="Wingdings" panose="05000000000000000000" pitchFamily="2" charset="2"/>
              <a:buChar char="Ø"/>
            </a:pPr>
            <a:r>
              <a:rPr lang="en-US" sz="3600" kern="100" dirty="0" err="1">
                <a:solidFill>
                  <a:srgbClr val="000000"/>
                </a:solidFill>
                <a:ea typeface="Calibri" panose="020F0502020204030204" pitchFamily="34" charset="0"/>
                <a:cs typeface="Times New Roman" panose="02020603050405020304" pitchFamily="18" charset="0"/>
              </a:rPr>
              <a:t>AI.Law</a:t>
            </a:r>
            <a:r>
              <a:rPr lang="en-US" sz="3600" kern="100" dirty="0">
                <a:solidFill>
                  <a:srgbClr val="000000"/>
                </a:solidFill>
                <a:ea typeface="Calibri" panose="020F0502020204030204" pitchFamily="34" charset="0"/>
                <a:cs typeface="Times New Roman" panose="02020603050405020304" pitchFamily="18" charset="0"/>
              </a:rPr>
              <a:t> </a:t>
            </a:r>
          </a:p>
          <a:p>
            <a:pPr>
              <a:buClr>
                <a:schemeClr val="accent1"/>
              </a:buClr>
            </a:pPr>
            <a:r>
              <a:rPr lang="en-US" sz="3600" kern="100" dirty="0">
                <a:solidFill>
                  <a:srgbClr val="000000"/>
                </a:solidFill>
                <a:ea typeface="Calibri" panose="020F0502020204030204" pitchFamily="34" charset="0"/>
                <a:cs typeface="Times New Roman" panose="02020603050405020304" pitchFamily="18" charset="0"/>
              </a:rPr>
              <a:t>________________</a:t>
            </a:r>
          </a:p>
          <a:p>
            <a:pPr>
              <a:buClr>
                <a:schemeClr val="accent1"/>
              </a:buClr>
            </a:pPr>
            <a:endParaRPr lang="en-US" sz="3600" kern="100" dirty="0">
              <a:solidFill>
                <a:srgbClr val="000000"/>
              </a:solidFill>
              <a:ea typeface="Calibri" panose="020F0502020204030204" pitchFamily="34" charset="0"/>
              <a:cs typeface="Times New Roman" panose="02020603050405020304" pitchFamily="18" charset="0"/>
            </a:endParaRPr>
          </a:p>
          <a:p>
            <a:pPr marL="571500" indent="-571500">
              <a:buClr>
                <a:schemeClr val="accent1"/>
              </a:buClr>
              <a:buFont typeface="Wingdings" panose="05000000000000000000" pitchFamily="2" charset="2"/>
              <a:buChar char="Ø"/>
            </a:pPr>
            <a:r>
              <a:rPr lang="en-US" sz="3600" kern="100" dirty="0">
                <a:solidFill>
                  <a:srgbClr val="000000"/>
                </a:solidFill>
                <a:ea typeface="Calibri" panose="020F0502020204030204" pitchFamily="34" charset="0"/>
                <a:cs typeface="Times New Roman" panose="02020603050405020304" pitchFamily="18" charset="0"/>
              </a:rPr>
              <a:t>Chat-GPT</a:t>
            </a:r>
          </a:p>
          <a:p>
            <a:pPr marL="571500" indent="-571500">
              <a:buClr>
                <a:schemeClr val="accent1"/>
              </a:buClr>
              <a:buFont typeface="Wingdings" panose="05000000000000000000" pitchFamily="2" charset="2"/>
              <a:buChar char="Ø"/>
            </a:pPr>
            <a:r>
              <a:rPr lang="en-US" sz="3600" kern="100" dirty="0">
                <a:solidFill>
                  <a:srgbClr val="000000"/>
                </a:solidFill>
                <a:ea typeface="Calibri" panose="020F0502020204030204" pitchFamily="34" charset="0"/>
                <a:cs typeface="Times New Roman" panose="02020603050405020304" pitchFamily="18" charset="0"/>
              </a:rPr>
              <a:t>Claude AI</a:t>
            </a:r>
          </a:p>
          <a:p>
            <a:pPr marL="571500" indent="-571500">
              <a:buClr>
                <a:schemeClr val="accent1"/>
              </a:buClr>
              <a:buFont typeface="Wingdings" panose="05000000000000000000" pitchFamily="2" charset="2"/>
              <a:buChar char="Ø"/>
            </a:pPr>
            <a:r>
              <a:rPr lang="en-US" sz="3600" kern="100" dirty="0">
                <a:solidFill>
                  <a:srgbClr val="000000"/>
                </a:solidFill>
                <a:ea typeface="Calibri" panose="020F0502020204030204" pitchFamily="34" charset="0"/>
                <a:cs typeface="Times New Roman" panose="02020603050405020304" pitchFamily="18" charset="0"/>
              </a:rPr>
              <a:t>Gemini</a:t>
            </a:r>
          </a:p>
          <a:p>
            <a:pPr marL="571500" indent="-571500">
              <a:buClr>
                <a:schemeClr val="accent1"/>
              </a:buClr>
              <a:buFont typeface="Wingdings" panose="05000000000000000000" pitchFamily="2" charset="2"/>
              <a:buChar char="Ø"/>
            </a:pPr>
            <a:r>
              <a:rPr lang="en-US" sz="3600" kern="100" dirty="0">
                <a:solidFill>
                  <a:srgbClr val="000000"/>
                </a:solidFill>
                <a:ea typeface="Calibri" panose="020F0502020204030204" pitchFamily="34" charset="0"/>
                <a:cs typeface="Times New Roman" panose="02020603050405020304" pitchFamily="18" charset="0"/>
              </a:rPr>
              <a:t>Bard</a:t>
            </a:r>
          </a:p>
          <a:p>
            <a:pPr>
              <a:buClr>
                <a:schemeClr val="accent1"/>
              </a:buClr>
            </a:pPr>
            <a:endParaRPr lang="en-US" sz="3600" kern="100" dirty="0">
              <a:ea typeface="Calibri" panose="020F0502020204030204" pitchFamily="34" charset="0"/>
              <a:cs typeface="Times New Roman" panose="02020603050405020304" pitchFamily="18" charset="0"/>
            </a:endParaRPr>
          </a:p>
        </p:txBody>
      </p:sp>
      <p:pic>
        <p:nvPicPr>
          <p:cNvPr id="8" name="Picture 7" descr="A screenshot of a chat&#10;&#10;Description automatically generated">
            <a:extLst>
              <a:ext uri="{FF2B5EF4-FFF2-40B4-BE49-F238E27FC236}">
                <a16:creationId xmlns:a16="http://schemas.microsoft.com/office/drawing/2014/main" id="{9132986E-0DD5-66DA-B62A-100EEE643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923582"/>
            <a:ext cx="4387797" cy="2391845"/>
          </a:xfrm>
          <a:prstGeom prst="rect">
            <a:avLst/>
          </a:prstGeom>
          <a:ln>
            <a:solidFill>
              <a:schemeClr val="accent1"/>
            </a:solidFill>
          </a:ln>
          <a:effectLst>
            <a:outerShdw blurRad="50800" dist="38100" dir="8100000" algn="tr" rotWithShape="0">
              <a:prstClr val="black">
                <a:alpha val="40000"/>
              </a:prstClr>
            </a:outerShdw>
          </a:effectLst>
        </p:spPr>
      </p:pic>
      <p:pic>
        <p:nvPicPr>
          <p:cNvPr id="11" name="Picture 10" descr="A screenshot of a computer&#10;&#10;Description automatically generated">
            <a:extLst>
              <a:ext uri="{FF2B5EF4-FFF2-40B4-BE49-F238E27FC236}">
                <a16:creationId xmlns:a16="http://schemas.microsoft.com/office/drawing/2014/main" id="{CD73189D-31DE-4121-6721-E8D0D734EC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5330" y="1332005"/>
            <a:ext cx="4326251" cy="2363135"/>
          </a:xfrm>
          <a:prstGeom prst="rect">
            <a:avLst/>
          </a:prstGeom>
          <a:ln>
            <a:solidFill>
              <a:schemeClr val="accent1"/>
            </a:solidFill>
          </a:ln>
          <a:effectLst>
            <a:outerShdw blurRad="50800" dist="38100" dir="8100000" algn="tr" rotWithShape="0">
              <a:prstClr val="black">
                <a:alpha val="40000"/>
              </a:prstClr>
            </a:outerShdw>
          </a:effectLst>
        </p:spPr>
      </p:pic>
      <p:cxnSp>
        <p:nvCxnSpPr>
          <p:cNvPr id="6" name="Straight Arrow Connector 5">
            <a:extLst>
              <a:ext uri="{FF2B5EF4-FFF2-40B4-BE49-F238E27FC236}">
                <a16:creationId xmlns:a16="http://schemas.microsoft.com/office/drawing/2014/main" id="{FBF10036-6731-D2DC-F695-95BA78F99FFB}"/>
              </a:ext>
            </a:extLst>
          </p:cNvPr>
          <p:cNvCxnSpPr/>
          <p:nvPr/>
        </p:nvCxnSpPr>
        <p:spPr>
          <a:xfrm>
            <a:off x="5410200" y="16002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52809BF-0D7A-55A5-AFCB-2990962E3A1B}"/>
              </a:ext>
            </a:extLst>
          </p:cNvPr>
          <p:cNvCxnSpPr>
            <a:cxnSpLocks/>
          </p:cNvCxnSpPr>
          <p:nvPr/>
        </p:nvCxnSpPr>
        <p:spPr>
          <a:xfrm>
            <a:off x="3352800" y="4267200"/>
            <a:ext cx="26202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82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endParaRPr lang="en-US" sz="2800" dirty="0">
              <a:solidFill>
                <a:srgbClr val="001C3B"/>
              </a:solidFill>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r>
              <a:rPr lang="en-US" sz="3500" dirty="0">
                <a:latin typeface="Georgia" panose="02040502050405020303" pitchFamily="18" charset="0"/>
              </a:rPr>
              <a:t> </a:t>
            </a: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AI Example – Legal Research</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7577B7-02CA-9BAF-DABD-1833A389D818}"/>
              </a:ext>
            </a:extLst>
          </p:cNvPr>
          <p:cNvSpPr txBox="1"/>
          <p:nvPr/>
        </p:nvSpPr>
        <p:spPr>
          <a:xfrm>
            <a:off x="451104" y="2057400"/>
            <a:ext cx="11436096" cy="2308324"/>
          </a:xfrm>
          <a:prstGeom prst="rect">
            <a:avLst/>
          </a:prstGeom>
          <a:noFill/>
        </p:spPr>
        <p:txBody>
          <a:bodyPr wrap="square">
            <a:spAutoFit/>
          </a:bodyPr>
          <a:lstStyle/>
          <a:p>
            <a:r>
              <a:rPr lang="en-US" sz="3600" b="1" dirty="0"/>
              <a:t>Prompt to Open AI – ChatGPT 4.0</a:t>
            </a:r>
            <a:r>
              <a:rPr lang="en-US" sz="3600" dirty="0"/>
              <a:t>:  “Apply the </a:t>
            </a:r>
            <a:r>
              <a:rPr lang="en-US" sz="3600" i="1" dirty="0" err="1"/>
              <a:t>Fowerbaugh</a:t>
            </a:r>
            <a:r>
              <a:rPr lang="en-US" sz="3600" dirty="0"/>
              <a:t> presumptive sanction to a fact pattern when an Ohio lawyer has lied to his client about the filing of a complaint in the client's legal case.”</a:t>
            </a:r>
          </a:p>
        </p:txBody>
      </p:sp>
    </p:spTree>
    <p:extLst>
      <p:ext uri="{BB962C8B-B14F-4D97-AF65-F5344CB8AC3E}">
        <p14:creationId xmlns:p14="http://schemas.microsoft.com/office/powerpoint/2010/main" val="312177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endParaRPr lang="en-US" sz="2800" dirty="0">
              <a:solidFill>
                <a:srgbClr val="001C3B"/>
              </a:solidFill>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r>
              <a:rPr lang="en-US" sz="3500" dirty="0">
                <a:latin typeface="Georgia" panose="02040502050405020303" pitchFamily="18" charset="0"/>
              </a:rPr>
              <a:t> </a:t>
            </a: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pic>
        <p:nvPicPr>
          <p:cNvPr id="6" name="Picture 5" descr="A close-up of a document">
            <a:extLst>
              <a:ext uri="{FF2B5EF4-FFF2-40B4-BE49-F238E27FC236}">
                <a16:creationId xmlns:a16="http://schemas.microsoft.com/office/drawing/2014/main" id="{2B97615A-437A-7852-DB9A-492D965BC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855" y="0"/>
            <a:ext cx="5081521" cy="65760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3080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endParaRPr lang="en-US" sz="2800" dirty="0">
              <a:solidFill>
                <a:srgbClr val="001C3B"/>
              </a:solidFill>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r>
              <a:rPr lang="en-US" sz="3500" dirty="0">
                <a:latin typeface="Georgia" panose="02040502050405020303" pitchFamily="18" charset="0"/>
              </a:rPr>
              <a:t> </a:t>
            </a: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AI Example – Legal Research</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7577B7-02CA-9BAF-DABD-1833A389D818}"/>
              </a:ext>
            </a:extLst>
          </p:cNvPr>
          <p:cNvSpPr txBox="1"/>
          <p:nvPr/>
        </p:nvSpPr>
        <p:spPr>
          <a:xfrm>
            <a:off x="402336" y="2057400"/>
            <a:ext cx="11484864" cy="1754326"/>
          </a:xfrm>
          <a:prstGeom prst="rect">
            <a:avLst/>
          </a:prstGeom>
          <a:noFill/>
        </p:spPr>
        <p:txBody>
          <a:bodyPr wrap="square">
            <a:spAutoFit/>
          </a:bodyPr>
          <a:lstStyle/>
          <a:p>
            <a:r>
              <a:rPr lang="en-US" sz="3600" b="1" dirty="0"/>
              <a:t>Second Prompt:  “</a:t>
            </a:r>
            <a:r>
              <a:rPr lang="en-US" sz="3600" dirty="0"/>
              <a:t>Based on the most recent cases decided by the Supreme Court of Ohio, what sanction should be imposed for the lawyer's misconduct?”</a:t>
            </a:r>
          </a:p>
        </p:txBody>
      </p:sp>
    </p:spTree>
    <p:extLst>
      <p:ext uri="{BB962C8B-B14F-4D97-AF65-F5344CB8AC3E}">
        <p14:creationId xmlns:p14="http://schemas.microsoft.com/office/powerpoint/2010/main" val="1172395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endParaRPr lang="en-US" sz="2800" dirty="0">
              <a:solidFill>
                <a:srgbClr val="001C3B"/>
              </a:solidFill>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r>
              <a:rPr lang="en-US" sz="3500" dirty="0">
                <a:latin typeface="Georgia" panose="02040502050405020303" pitchFamily="18" charset="0"/>
              </a:rPr>
              <a:t> </a:t>
            </a: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AI Example – Legal Research</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7577B7-02CA-9BAF-DABD-1833A389D818}"/>
              </a:ext>
            </a:extLst>
          </p:cNvPr>
          <p:cNvSpPr txBox="1"/>
          <p:nvPr/>
        </p:nvSpPr>
        <p:spPr>
          <a:xfrm>
            <a:off x="451104" y="1294156"/>
            <a:ext cx="11289792" cy="4524315"/>
          </a:xfrm>
          <a:prstGeom prst="rect">
            <a:avLst/>
          </a:prstGeom>
          <a:noFill/>
        </p:spPr>
        <p:txBody>
          <a:bodyPr wrap="square">
            <a:spAutoFit/>
          </a:bodyPr>
          <a:lstStyle/>
          <a:p>
            <a:r>
              <a:rPr lang="en-US" sz="3200" b="1" dirty="0"/>
              <a:t>Likely Sanction:</a:t>
            </a:r>
          </a:p>
          <a:p>
            <a:r>
              <a:rPr lang="en-US" sz="3200" dirty="0"/>
              <a:t>Given the established presumptive sanction under </a:t>
            </a:r>
            <a:r>
              <a:rPr lang="en-US" sz="3200" i="1" dirty="0" err="1"/>
              <a:t>Fowerbaugh</a:t>
            </a:r>
            <a:r>
              <a:rPr lang="en-US" sz="3200" dirty="0"/>
              <a:t> for dishonest conduct, and recent disciplinary trends, the lawyer who lied to the client about filing a complaint is likely to face an actual suspension. The duration of the </a:t>
            </a:r>
            <a:r>
              <a:rPr lang="en-US" sz="3200" dirty="0">
                <a:highlight>
                  <a:srgbClr val="FFFF00"/>
                </a:highlight>
              </a:rPr>
              <a:t>suspension might vary</a:t>
            </a:r>
            <a:r>
              <a:rPr lang="en-US" sz="3200" dirty="0"/>
              <a:t>, but it is </a:t>
            </a:r>
            <a:r>
              <a:rPr lang="en-US" sz="3200" dirty="0">
                <a:highlight>
                  <a:srgbClr val="FFFF00"/>
                </a:highlight>
              </a:rPr>
              <a:t>likely to be at least six months, with the possibility of a partially stayed suspension if mitigating factors are present. </a:t>
            </a:r>
            <a:r>
              <a:rPr lang="en-US" sz="3200" dirty="0"/>
              <a:t>However, a fully stayed suspension or a mere reprimand would be unlikely unless there are very </a:t>
            </a:r>
            <a:r>
              <a:rPr lang="en-US" sz="3200" dirty="0">
                <a:highlight>
                  <a:srgbClr val="FFFF00"/>
                </a:highlight>
              </a:rPr>
              <a:t>strong mitigating circumstances.</a:t>
            </a:r>
          </a:p>
        </p:txBody>
      </p:sp>
    </p:spTree>
    <p:extLst>
      <p:ext uri="{BB962C8B-B14F-4D97-AF65-F5344CB8AC3E}">
        <p14:creationId xmlns:p14="http://schemas.microsoft.com/office/powerpoint/2010/main" val="332214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26720" y="1600200"/>
            <a:ext cx="11338560" cy="4804893"/>
          </a:xfrm>
        </p:spPr>
        <p:txBody>
          <a:bodyPr>
            <a:normAutofit/>
          </a:bodyPr>
          <a:lstStyle/>
          <a:p>
            <a:pPr marL="0" marR="0" indent="0" algn="ctr">
              <a:spcBef>
                <a:spcPts val="0"/>
              </a:spcBef>
              <a:spcAft>
                <a:spcPts val="0"/>
              </a:spcAft>
              <a:buNone/>
            </a:pPr>
            <a:r>
              <a:rPr lang="en-US" sz="4400" b="1" kern="100" dirty="0">
                <a:effectLst/>
                <a:latin typeface="Arial" panose="020B0604020202020204" pitchFamily="34" charset="0"/>
                <a:ea typeface="Calibri" panose="020F0502020204030204" pitchFamily="34" charset="0"/>
                <a:cs typeface="Times New Roman" panose="02020603050405020304" pitchFamily="18" charset="0"/>
              </a:rPr>
              <a:t>"Lawyers working with AI will replace lawyers who don’t work with AI.“</a:t>
            </a:r>
          </a:p>
          <a:p>
            <a:pPr marL="0" marR="0" indent="0" algn="ctr">
              <a:spcBef>
                <a:spcPts val="0"/>
              </a:spcBef>
              <a:spcAft>
                <a:spcPts val="0"/>
              </a:spcAft>
              <a:buNone/>
            </a:pPr>
            <a:endParaRPr lang="en-US" sz="44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4400" b="1" kern="100" dirty="0">
                <a:effectLst/>
                <a:latin typeface="Arial" panose="020B0604020202020204" pitchFamily="34" charset="0"/>
                <a:ea typeface="Calibri" panose="020F0502020204030204" pitchFamily="34" charset="0"/>
                <a:cs typeface="Times New Roman" panose="02020603050405020304" pitchFamily="18" charset="0"/>
              </a:rPr>
              <a:t>Erik Brynjolfsson, </a:t>
            </a:r>
            <a:r>
              <a:rPr lang="en-US" sz="4400" b="1" kern="100" dirty="0">
                <a:latin typeface="Arial" panose="020B0604020202020204" pitchFamily="34" charset="0"/>
                <a:ea typeface="Calibri" panose="020F0502020204030204" pitchFamily="34" charset="0"/>
                <a:cs typeface="Times New Roman" panose="02020603050405020304" pitchFamily="18" charset="0"/>
              </a:rPr>
              <a:t>D</a:t>
            </a:r>
            <a:r>
              <a:rPr lang="en-US" sz="4400" b="1" kern="100" dirty="0">
                <a:effectLst/>
                <a:latin typeface="Arial" panose="020B0604020202020204" pitchFamily="34" charset="0"/>
                <a:ea typeface="Calibri" panose="020F0502020204030204" pitchFamily="34" charset="0"/>
                <a:cs typeface="Times New Roman" panose="02020603050405020304" pitchFamily="18" charset="0"/>
              </a:rPr>
              <a:t>irector</a:t>
            </a:r>
          </a:p>
          <a:p>
            <a:pPr marL="0" marR="0" indent="0" algn="ctr">
              <a:spcBef>
                <a:spcPts val="0"/>
              </a:spcBef>
              <a:spcAft>
                <a:spcPts val="0"/>
              </a:spcAft>
              <a:buNone/>
            </a:pPr>
            <a:r>
              <a:rPr lang="en-US" sz="4400" b="1" kern="100" dirty="0">
                <a:effectLst/>
                <a:latin typeface="Arial" panose="020B0604020202020204" pitchFamily="34" charset="0"/>
                <a:ea typeface="Calibri" panose="020F0502020204030204" pitchFamily="34" charset="0"/>
                <a:cs typeface="Times New Roman" panose="02020603050405020304" pitchFamily="18" charset="0"/>
              </a:rPr>
              <a:t>Stanford Digital Economy Lab</a:t>
            </a:r>
            <a:endParaRPr lang="en-US" sz="4400" b="1" kern="100" dirty="0">
              <a:latin typeface="Arial" panose="020B060402020202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2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endParaRPr lang="en-US" sz="2800" dirty="0">
              <a:solidFill>
                <a:srgbClr val="001C3B"/>
              </a:solidFill>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r>
              <a:rPr lang="en-US" sz="3500" dirty="0">
                <a:latin typeface="Georgia" panose="02040502050405020303" pitchFamily="18" charset="0"/>
              </a:rPr>
              <a:t> </a:t>
            </a: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AI Example – Legal Research</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7577B7-02CA-9BAF-DABD-1833A389D818}"/>
              </a:ext>
            </a:extLst>
          </p:cNvPr>
          <p:cNvSpPr txBox="1"/>
          <p:nvPr/>
        </p:nvSpPr>
        <p:spPr>
          <a:xfrm>
            <a:off x="402336" y="1699585"/>
            <a:ext cx="11484864" cy="3970318"/>
          </a:xfrm>
          <a:prstGeom prst="rect">
            <a:avLst/>
          </a:prstGeom>
          <a:noFill/>
        </p:spPr>
        <p:txBody>
          <a:bodyPr wrap="square">
            <a:spAutoFit/>
          </a:bodyPr>
          <a:lstStyle/>
          <a:p>
            <a:r>
              <a:rPr lang="en-US" sz="3600" b="1" dirty="0"/>
              <a:t>Prompt to Westlaw AI:  </a:t>
            </a:r>
            <a:r>
              <a:rPr lang="en-US" sz="3600" dirty="0"/>
              <a:t>Using recent Ohio Supreme Court cases citing the Disciplinary Counsel v. </a:t>
            </a:r>
            <a:r>
              <a:rPr lang="en-US" sz="3600" dirty="0" err="1"/>
              <a:t>Fowerbaugh</a:t>
            </a:r>
            <a:r>
              <a:rPr lang="en-US" sz="3600" dirty="0"/>
              <a:t> presumptive sanction to a fact pattern when an Ohio lawyer has lied to his client about the filing of a complaint in the client's legal case.  Has the Court considered the need for an abundance of mitigating factors to overcome the presumption?</a:t>
            </a:r>
          </a:p>
        </p:txBody>
      </p:sp>
    </p:spTree>
    <p:extLst>
      <p:ext uri="{BB962C8B-B14F-4D97-AF65-F5344CB8AC3E}">
        <p14:creationId xmlns:p14="http://schemas.microsoft.com/office/powerpoint/2010/main" val="216392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endParaRPr lang="en-US" sz="2800" dirty="0">
              <a:solidFill>
                <a:srgbClr val="001C3B"/>
              </a:solidFill>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r>
              <a:rPr lang="en-US" sz="3500" dirty="0">
                <a:latin typeface="Georgia" panose="02040502050405020303" pitchFamily="18" charset="0"/>
              </a:rPr>
              <a:t> </a:t>
            </a: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AI Example – Legal Research</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7577B7-02CA-9BAF-DABD-1833A389D818}"/>
              </a:ext>
            </a:extLst>
          </p:cNvPr>
          <p:cNvSpPr txBox="1"/>
          <p:nvPr/>
        </p:nvSpPr>
        <p:spPr>
          <a:xfrm>
            <a:off x="451104" y="1294156"/>
            <a:ext cx="11289792" cy="4524315"/>
          </a:xfrm>
          <a:prstGeom prst="rect">
            <a:avLst/>
          </a:prstGeom>
          <a:noFill/>
        </p:spPr>
        <p:txBody>
          <a:bodyPr wrap="square">
            <a:spAutoFit/>
          </a:bodyPr>
          <a:lstStyle/>
          <a:p>
            <a:r>
              <a:rPr lang="en-US" sz="3200" b="1" dirty="0"/>
              <a:t>Westlaw AI</a:t>
            </a:r>
          </a:p>
          <a:p>
            <a:r>
              <a:rPr lang="en-US" sz="3200" dirty="0"/>
              <a:t>In </a:t>
            </a:r>
            <a:r>
              <a:rPr lang="en-US" sz="3200" i="1" dirty="0"/>
              <a:t>Mahoning County Bar Association v. </a:t>
            </a:r>
            <a:r>
              <a:rPr lang="en-US" sz="3200" i="1" dirty="0" err="1"/>
              <a:t>Macala</a:t>
            </a:r>
            <a:r>
              <a:rPr lang="en-US" sz="3200" i="1" dirty="0"/>
              <a:t> </a:t>
            </a:r>
            <a:r>
              <a:rPr lang="en-US" sz="3200" dirty="0"/>
              <a:t>, the </a:t>
            </a:r>
            <a:r>
              <a:rPr lang="en-US" sz="3200" dirty="0">
                <a:highlight>
                  <a:srgbClr val="FFFF00"/>
                </a:highlight>
              </a:rPr>
              <a:t>court explicitly recognized that "an abundance of mitigating evidence can justify a lesser sanction" </a:t>
            </a:r>
          </a:p>
          <a:p>
            <a:endParaRPr lang="en-US" sz="3200" dirty="0"/>
          </a:p>
          <a:p>
            <a:r>
              <a:rPr lang="en-US" sz="3200" dirty="0"/>
              <a:t>In </a:t>
            </a:r>
            <a:r>
              <a:rPr lang="en-US" sz="3200" i="1" dirty="0"/>
              <a:t>Disciplinary Counsel v. Taylor </a:t>
            </a:r>
            <a:r>
              <a:rPr lang="en-US" sz="3200" dirty="0"/>
              <a:t>,</a:t>
            </a:r>
            <a:r>
              <a:rPr lang="en-US" sz="3200" dirty="0">
                <a:highlight>
                  <a:srgbClr val="FFFF00"/>
                </a:highlight>
              </a:rPr>
              <a:t> the court reiterated that the presumption of suspension for violations involving dishonesty can be overcome by an abundance of mitigating evidence</a:t>
            </a:r>
            <a:r>
              <a:rPr lang="en-US" sz="3200" dirty="0"/>
              <a:t>. </a:t>
            </a:r>
            <a:r>
              <a:rPr lang="en-US" sz="3200" dirty="0">
                <a:highlight>
                  <a:srgbClr val="00FFFF"/>
                </a:highlight>
              </a:rPr>
              <a:t>However, in Taylor's case, the court found that there was not an abundance of</a:t>
            </a:r>
          </a:p>
        </p:txBody>
      </p:sp>
    </p:spTree>
    <p:extLst>
      <p:ext uri="{BB962C8B-B14F-4D97-AF65-F5344CB8AC3E}">
        <p14:creationId xmlns:p14="http://schemas.microsoft.com/office/powerpoint/2010/main" val="29196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endParaRPr lang="en-US" sz="2800" dirty="0">
              <a:solidFill>
                <a:srgbClr val="001C3B"/>
              </a:solidFill>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endParaRPr lang="en-US" sz="2800" b="0" i="0" dirty="0">
              <a:solidFill>
                <a:srgbClr val="001C3B"/>
              </a:solidFill>
              <a:effectLst/>
              <a:highlight>
                <a:srgbClr val="FFFFFF"/>
              </a:highlight>
              <a:latin typeface="Georgia" panose="02040502050405020303" pitchFamily="18" charset="0"/>
            </a:endParaRPr>
          </a:p>
          <a:p>
            <a:pPr marL="0" marR="0" indent="0">
              <a:spcBef>
                <a:spcPts val="0"/>
              </a:spcBef>
              <a:spcAft>
                <a:spcPts val="0"/>
              </a:spcAft>
              <a:buNone/>
            </a:pPr>
            <a:r>
              <a:rPr lang="en-US" sz="3500" dirty="0">
                <a:latin typeface="Georgia" panose="02040502050405020303" pitchFamily="18" charset="0"/>
              </a:rPr>
              <a:t> </a:t>
            </a: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AI Example – Legal Research</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7577B7-02CA-9BAF-DABD-1833A389D818}"/>
              </a:ext>
            </a:extLst>
          </p:cNvPr>
          <p:cNvSpPr txBox="1"/>
          <p:nvPr/>
        </p:nvSpPr>
        <p:spPr>
          <a:xfrm>
            <a:off x="451104" y="1294156"/>
            <a:ext cx="11289792" cy="3539430"/>
          </a:xfrm>
          <a:prstGeom prst="rect">
            <a:avLst/>
          </a:prstGeom>
          <a:noFill/>
        </p:spPr>
        <p:txBody>
          <a:bodyPr wrap="square">
            <a:spAutoFit/>
          </a:bodyPr>
          <a:lstStyle/>
          <a:p>
            <a:r>
              <a:rPr lang="en-US" sz="3200" b="1" dirty="0"/>
              <a:t>Westlaw AI (cont.)</a:t>
            </a:r>
          </a:p>
          <a:p>
            <a:endParaRPr lang="en-US" sz="3200" b="1" dirty="0"/>
          </a:p>
          <a:p>
            <a:r>
              <a:rPr lang="en-US" sz="3200" dirty="0">
                <a:highlight>
                  <a:srgbClr val="00FFFF"/>
                </a:highlight>
              </a:rPr>
              <a:t>mitigating factors and thus imposed a suspension.  </a:t>
            </a:r>
            <a:r>
              <a:rPr lang="en-US" sz="3200" dirty="0">
                <a:highlight>
                  <a:srgbClr val="FFFF00"/>
                </a:highlight>
              </a:rPr>
              <a:t>The dissent in Taylor emphasized that the majority's determination of the presence of mitigating evidence was incorrect, underscoring the importance of substantial mitigating factors to overcome the presumption.</a:t>
            </a:r>
          </a:p>
        </p:txBody>
      </p:sp>
    </p:spTree>
    <p:extLst>
      <p:ext uri="{BB962C8B-B14F-4D97-AF65-F5344CB8AC3E}">
        <p14:creationId xmlns:p14="http://schemas.microsoft.com/office/powerpoint/2010/main" val="311419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competence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948690"/>
            <a:ext cx="10972800" cy="7571303"/>
          </a:xfrm>
          <a:prstGeom prst="rect">
            <a:avLst/>
          </a:prstGeom>
          <a:noFill/>
        </p:spPr>
        <p:txBody>
          <a:bodyPr wrap="square">
            <a:spAutoFit/>
          </a:bodyPr>
          <a:lstStyle/>
          <a:p>
            <a:pPr marL="571500" marR="0" indent="-571500">
              <a:spcBef>
                <a:spcPts val="0"/>
              </a:spcBef>
              <a:spcAft>
                <a:spcPts val="0"/>
              </a:spcAft>
              <a:buClr>
                <a:schemeClr val="accent1"/>
              </a:buClr>
              <a:buFont typeface="Wingdings" panose="05000000000000000000" pitchFamily="2" charset="2"/>
              <a:buChar char="Ø"/>
            </a:pPr>
            <a:endParaRPr lang="en-US" sz="3600" kern="100" dirty="0">
              <a:latin typeface="Palatino Linotype" panose="02040502050505030304" pitchFamily="18" charset="0"/>
              <a:ea typeface="Calibri" panose="020F0502020204030204" pitchFamily="34" charset="0"/>
              <a:cs typeface="Times New Roman" panose="02020603050405020304" pitchFamily="18" charset="0"/>
            </a:endParaRPr>
          </a:p>
          <a:p>
            <a:pPr marL="571500" indent="-571500">
              <a:buClr>
                <a:schemeClr val="accent1"/>
              </a:buClr>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1.1</a:t>
            </a:r>
          </a:p>
          <a:p>
            <a:pPr marL="1028700" lvl="1" indent="-571500">
              <a:buClr>
                <a:schemeClr val="accent1"/>
              </a:buClr>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Competence requires the legal knowledge, skill, thoroughness, and preparation reasonably necessary for the representation. </a:t>
            </a:r>
          </a:p>
          <a:p>
            <a:pPr marL="1028700" lvl="1" indent="-571500">
              <a:buClr>
                <a:schemeClr val="accent1"/>
              </a:buClr>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Must keep abreast of the risks and benefits associated with relevant technology. </a:t>
            </a:r>
            <a:r>
              <a:rPr lang="en-US" sz="3600" kern="100" dirty="0" err="1">
                <a:ea typeface="Calibri" panose="020F0502020204030204" pitchFamily="34" charset="0"/>
                <a:cs typeface="Times New Roman" panose="02020603050405020304" pitchFamily="18" charset="0"/>
              </a:rPr>
              <a:t>Cmt</a:t>
            </a:r>
            <a:r>
              <a:rPr lang="en-US" sz="3600" kern="100" dirty="0">
                <a:ea typeface="Calibri" panose="020F0502020204030204" pitchFamily="34" charset="0"/>
                <a:cs typeface="Times New Roman" panose="02020603050405020304" pitchFamily="18" charset="0"/>
              </a:rPr>
              <a:t>.[8].</a:t>
            </a:r>
          </a:p>
          <a:p>
            <a:pPr marL="1028700" lvl="1" indent="-571500">
              <a:buClr>
                <a:schemeClr val="accent1"/>
              </a:buClr>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Ensuring AI tools are accurate, reliable, and do not compromise the quality of the representation.</a:t>
            </a:r>
          </a:p>
          <a:p>
            <a:pPr marL="571500" indent="-571500">
              <a:buFont typeface="Wingdings" panose="05000000000000000000" pitchFamily="2" charset="2"/>
              <a:buChar char="Ø"/>
            </a:pPr>
            <a:endParaRPr lang="en-US" sz="36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059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competence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3416320"/>
          </a:xfrm>
          <a:prstGeom prst="rect">
            <a:avLst/>
          </a:prstGeom>
          <a:noFill/>
        </p:spPr>
        <p:txBody>
          <a:bodyPr wrap="square">
            <a:spAutoFit/>
          </a:bodyPr>
          <a:lstStyle/>
          <a:p>
            <a:pPr marL="571500" marR="0" indent="-571500">
              <a:spcBef>
                <a:spcPts val="0"/>
              </a:spcBef>
              <a:spcAft>
                <a:spcPts val="0"/>
              </a:spcAft>
              <a:buClr>
                <a:schemeClr val="accent1"/>
              </a:buClr>
              <a:buFont typeface="Wingdings" panose="05000000000000000000" pitchFamily="2" charset="2"/>
              <a:buChar char="Ø"/>
            </a:pPr>
            <a:r>
              <a:rPr lang="en-US" sz="3600" b="0" i="0" u="none" strike="noStrike" baseline="0" dirty="0">
                <a:solidFill>
                  <a:srgbClr val="000000"/>
                </a:solidFill>
              </a:rPr>
              <a:t>Must ensure that work product generated by AI is coherent, defensible, and consistent, reflecting sound legal knowledge.</a:t>
            </a:r>
          </a:p>
          <a:p>
            <a:pPr marR="0">
              <a:spcBef>
                <a:spcPts val="0"/>
              </a:spcBef>
              <a:spcAft>
                <a:spcPts val="0"/>
              </a:spcAft>
              <a:buClr>
                <a:schemeClr val="accent1"/>
              </a:buClr>
            </a:pPr>
            <a:endParaRPr lang="en-US" sz="3600" b="0" i="0" u="none" strike="noStrike" baseline="0" dirty="0">
              <a:solidFill>
                <a:srgbClr val="000000"/>
              </a:solidFill>
            </a:endParaRPr>
          </a:p>
          <a:p>
            <a:pPr marL="571500" marR="0" indent="-571500">
              <a:spcBef>
                <a:spcPts val="0"/>
              </a:spcBef>
              <a:spcAft>
                <a:spcPts val="0"/>
              </a:spcAft>
              <a:buClr>
                <a:schemeClr val="accent1"/>
              </a:buClr>
              <a:buFont typeface="Wingdings" panose="05000000000000000000" pitchFamily="2" charset="2"/>
              <a:buChar char="Ø"/>
            </a:pPr>
            <a:r>
              <a:rPr lang="en-US" sz="3600" b="0" i="0" u="none" strike="noStrike" baseline="0" dirty="0">
                <a:solidFill>
                  <a:srgbClr val="000000"/>
                </a:solidFill>
              </a:rPr>
              <a:t>A misunderstanding of AI technology can lead to problematic reliance on generative AI results</a:t>
            </a:r>
            <a:r>
              <a:rPr lang="en-US" sz="3600" dirty="0">
                <a:solidFill>
                  <a:srgbClr val="000000"/>
                </a:solidFill>
              </a:rPr>
              <a:t>.</a:t>
            </a:r>
          </a:p>
        </p:txBody>
      </p:sp>
    </p:spTree>
    <p:extLst>
      <p:ext uri="{BB962C8B-B14F-4D97-AF65-F5344CB8AC3E}">
        <p14:creationId xmlns:p14="http://schemas.microsoft.com/office/powerpoint/2010/main" val="290249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4524315"/>
          </a:xfrm>
          <a:prstGeom prst="rect">
            <a:avLst/>
          </a:prstGeom>
          <a:noFill/>
        </p:spPr>
        <p:txBody>
          <a:bodyPr wrap="square">
            <a:spAutoFit/>
          </a:bodyPr>
          <a:lstStyle/>
          <a:p>
            <a:pPr>
              <a:buClr>
                <a:schemeClr val="accent1"/>
              </a:buClr>
            </a:pPr>
            <a:r>
              <a:rPr lang="en-US" sz="3200" dirty="0"/>
              <a:t>Attorney Jennifer, a solo practitioner, takes on a complex criminal defense case involving cutting-edge forensic technology. She uses a new AI tool designed to analyze forensic evidence, but she does not understand how the tool operates or its potential limitations. Relying solely on the AI analysis, Jennifer advises her client to accept a plea deal without consulting a forensic expert or fully understanding the science behind the evidence. Later, it’s discovered that the AI tool misinterpreted the evidence, and if properly analyzed, the evidence could have exonerated the client.</a:t>
            </a:r>
          </a:p>
        </p:txBody>
      </p:sp>
    </p:spTree>
    <p:extLst>
      <p:ext uri="{BB962C8B-B14F-4D97-AF65-F5344CB8AC3E}">
        <p14:creationId xmlns:p14="http://schemas.microsoft.com/office/powerpoint/2010/main" val="362020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605536" y="304800"/>
            <a:ext cx="10972800" cy="6001643"/>
          </a:xfrm>
          <a:prstGeom prst="rect">
            <a:avLst/>
          </a:prstGeom>
          <a:noFill/>
        </p:spPr>
        <p:txBody>
          <a:bodyPr wrap="square">
            <a:spAutoFit/>
          </a:bodyPr>
          <a:lstStyle/>
          <a:p>
            <a:r>
              <a:rPr lang="en-US" sz="3200" b="1" dirty="0"/>
              <a:t>A). </a:t>
            </a:r>
            <a:r>
              <a:rPr lang="en-US" sz="3200" dirty="0"/>
              <a:t>Jennifer violated her duty of confidentiality by using the AI tool to disclose sensitive client information without her client’s consent.</a:t>
            </a:r>
          </a:p>
          <a:p>
            <a:r>
              <a:rPr lang="en-US" sz="3200" b="1" dirty="0"/>
              <a:t>B). </a:t>
            </a:r>
            <a:r>
              <a:rPr lang="en-US" sz="3200" dirty="0"/>
              <a:t>Jennifer violated her duty to investigate potential biases in the AI tool, as AI systems can sometimes reflect racial or gender biases in legal outcomes.</a:t>
            </a:r>
          </a:p>
          <a:p>
            <a:r>
              <a:rPr lang="en-US" sz="3200" b="1" dirty="0"/>
              <a:t>C). </a:t>
            </a:r>
            <a:r>
              <a:rPr lang="en-US" sz="3200" dirty="0"/>
              <a:t>Jennifer violated her duty of competence by not fully understanding the limitations of the AI tool and relying on it without further review, leading to incorrect advice.</a:t>
            </a:r>
          </a:p>
          <a:p>
            <a:r>
              <a:rPr lang="en-US" sz="3200" b="1" dirty="0"/>
              <a:t>D). </a:t>
            </a:r>
            <a:r>
              <a:rPr lang="en-US" sz="3200" dirty="0"/>
              <a:t>Jennifer should have relied on expert testimony rather than AI to analyze forensic evidence, as expert witnesses are more trusted in court.</a:t>
            </a:r>
          </a:p>
        </p:txBody>
      </p:sp>
    </p:spTree>
    <p:extLst>
      <p:ext uri="{BB962C8B-B14F-4D97-AF65-F5344CB8AC3E}">
        <p14:creationId xmlns:p14="http://schemas.microsoft.com/office/powerpoint/2010/main" val="1083192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914400" y="425652"/>
            <a:ext cx="10363200" cy="838200"/>
          </a:xfrm>
        </p:spPr>
        <p:txBody>
          <a:bodyPr/>
          <a:lstStyle/>
          <a:p>
            <a:r>
              <a:rPr lang="en-US" sz="3600" b="1" dirty="0">
                <a:latin typeface="Georgia" panose="02040502050405020303" pitchFamily="18" charset="0"/>
              </a:rPr>
              <a:t>Independent professional judgment</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34602" y="1241526"/>
            <a:ext cx="11180064" cy="8679299"/>
          </a:xfrm>
          <a:prstGeom prst="rect">
            <a:avLst/>
          </a:prstGeom>
          <a:noFill/>
        </p:spPr>
        <p:txBody>
          <a:bodyPr wrap="square">
            <a:spAutoFit/>
          </a:bodyPr>
          <a:lstStyle/>
          <a:p>
            <a:pPr marR="0">
              <a:spcBef>
                <a:spcPts val="0"/>
              </a:spcBef>
              <a:spcAft>
                <a:spcPts val="0"/>
              </a:spcAft>
            </a:pPr>
            <a:r>
              <a:rPr lang="en-US" sz="3600" b="1" kern="100" dirty="0">
                <a:ea typeface="Calibri" panose="020F0502020204030204" pitchFamily="34" charset="0"/>
                <a:cs typeface="Times New Roman" panose="02020603050405020304" pitchFamily="18" charset="0"/>
              </a:rPr>
              <a:t>Prof. Cond. 2.1</a:t>
            </a:r>
            <a:endParaRPr lang="en-US" sz="3600" kern="100" dirty="0">
              <a:ea typeface="Calibri" panose="020F0502020204030204" pitchFamily="34" charset="0"/>
              <a:cs typeface="Times New Roman" panose="02020603050405020304" pitchFamily="18" charset="0"/>
            </a:endParaRPr>
          </a:p>
          <a:p>
            <a:pPr marL="571500" marR="0" indent="-57150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In representing a client, a lawyer shall exercise </a:t>
            </a:r>
            <a:r>
              <a:rPr lang="en-US" sz="3600" kern="100" dirty="0">
                <a:highlight>
                  <a:srgbClr val="FFFF00"/>
                </a:highlight>
                <a:ea typeface="Calibri" panose="020F0502020204030204" pitchFamily="34" charset="0"/>
                <a:cs typeface="Times New Roman" panose="02020603050405020304" pitchFamily="18" charset="0"/>
              </a:rPr>
              <a:t>independent professional judgment</a:t>
            </a:r>
            <a:r>
              <a:rPr lang="en-US" sz="3600" kern="100" dirty="0">
                <a:ea typeface="Calibri" panose="020F0502020204030204" pitchFamily="34" charset="0"/>
                <a:cs typeface="Times New Roman" panose="02020603050405020304" pitchFamily="18" charset="0"/>
              </a:rPr>
              <a:t> and render candid advice.</a:t>
            </a:r>
          </a:p>
          <a:p>
            <a:pPr marL="571500" marR="0" indent="-571500">
              <a:spcBef>
                <a:spcPts val="0"/>
              </a:spcBef>
              <a:spcAft>
                <a:spcPts val="0"/>
              </a:spcAft>
              <a:buFont typeface="Wingdings" panose="05000000000000000000" pitchFamily="2" charset="2"/>
              <a:buChar char="Ø"/>
            </a:pPr>
            <a:r>
              <a:rPr lang="en-US" sz="3600" dirty="0"/>
              <a:t>Independent professional judgment refers to a lawyer's ability to make decisions and provide advice based on their legal knowledge and ethical obligations, without undue influence.</a:t>
            </a:r>
          </a:p>
          <a:p>
            <a:pPr marL="0" marR="0" indent="0">
              <a:spcBef>
                <a:spcPts val="0"/>
              </a:spcBef>
              <a:spcAft>
                <a:spcPts val="0"/>
              </a:spcAft>
              <a:buNone/>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799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910336" y="402292"/>
            <a:ext cx="10363200" cy="838200"/>
          </a:xfrm>
        </p:spPr>
        <p:txBody>
          <a:bodyPr/>
          <a:lstStyle/>
          <a:p>
            <a:r>
              <a:rPr lang="en-US" sz="3600" b="1" dirty="0">
                <a:latin typeface="Georgia" panose="02040502050405020303" pitchFamily="18" charset="0"/>
              </a:rPr>
              <a:t>Independent professional judgment</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34602" y="1241526"/>
            <a:ext cx="11180064" cy="7571303"/>
          </a:xfrm>
          <a:prstGeom prst="rect">
            <a:avLst/>
          </a:prstGeom>
          <a:noFill/>
        </p:spPr>
        <p:txBody>
          <a:bodyPr wrap="square">
            <a:spAutoFit/>
          </a:bodyPr>
          <a:lstStyle/>
          <a:p>
            <a:pPr marR="0">
              <a:spcBef>
                <a:spcPts val="0"/>
              </a:spcBef>
              <a:spcAft>
                <a:spcPts val="0"/>
              </a:spcAft>
            </a:pPr>
            <a:r>
              <a:rPr lang="en-US" sz="3600" b="1" kern="100" dirty="0">
                <a:ea typeface="Calibri" panose="020F0502020204030204" pitchFamily="34" charset="0"/>
                <a:cs typeface="Times New Roman" panose="02020603050405020304" pitchFamily="18" charset="0"/>
              </a:rPr>
              <a:t>Prof. Cond. 2.1 (cont.)</a:t>
            </a:r>
            <a:endParaRPr lang="en-US" sz="3600" kern="100" dirty="0">
              <a:ea typeface="Calibri" panose="020F0502020204030204" pitchFamily="34" charset="0"/>
              <a:cs typeface="Times New Roman" panose="02020603050405020304" pitchFamily="18" charset="0"/>
            </a:endParaRPr>
          </a:p>
          <a:p>
            <a:pPr marR="0">
              <a:spcBef>
                <a:spcPts val="0"/>
              </a:spcBef>
              <a:spcAft>
                <a:spcPts val="0"/>
              </a:spcAft>
            </a:pPr>
            <a:endParaRPr lang="en-US" sz="3600" dirty="0"/>
          </a:p>
          <a:p>
            <a:pPr marL="571500" indent="-571500">
              <a:buFont typeface="Wingdings" panose="05000000000000000000" pitchFamily="2" charset="2"/>
              <a:buChar char="Ø"/>
            </a:pPr>
            <a:r>
              <a:rPr lang="en-US" sz="3600" kern="100" dirty="0">
                <a:solidFill>
                  <a:srgbClr val="000000"/>
                </a:solidFill>
                <a:ea typeface="Calibri" panose="020F0502020204030204" pitchFamily="34" charset="0"/>
                <a:cs typeface="Times New Roman" panose="02020603050405020304" pitchFamily="18" charset="0"/>
              </a:rPr>
              <a:t>Lawyers should not delegate their independent professional judgment to AI. – California Advisory Opinion (2020).</a:t>
            </a:r>
            <a:endParaRPr lang="en-US" sz="3600" kern="100" dirty="0">
              <a:ea typeface="Calibri" panose="020F0502020204030204" pitchFamily="34" charset="0"/>
              <a:cs typeface="Times New Roman" panose="02020603050405020304" pitchFamily="18" charset="0"/>
            </a:endParaRPr>
          </a:p>
          <a:p>
            <a:pPr marL="571500" marR="0" indent="-571500">
              <a:spcBef>
                <a:spcPts val="0"/>
              </a:spcBef>
              <a:spcAft>
                <a:spcPts val="0"/>
              </a:spcAft>
              <a:buFont typeface="Wingdings" panose="05000000000000000000" pitchFamily="2" charset="2"/>
              <a:buChar char="Ø"/>
            </a:pPr>
            <a:endParaRPr lang="en-US" sz="3600" b="1" kern="1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47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910336" y="381000"/>
            <a:ext cx="10363200" cy="838200"/>
          </a:xfrm>
        </p:spPr>
        <p:txBody>
          <a:bodyPr/>
          <a:lstStyle/>
          <a:p>
            <a:r>
              <a:rPr lang="en-US" sz="3600" b="1" dirty="0">
                <a:latin typeface="Georgia" panose="02040502050405020303" pitchFamily="18" charset="0"/>
              </a:rPr>
              <a:t>Independent professional judgment</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9200"/>
            <a:ext cx="11180064" cy="7879080"/>
          </a:xfrm>
          <a:prstGeom prst="rect">
            <a:avLst/>
          </a:prstGeom>
          <a:noFill/>
        </p:spPr>
        <p:txBody>
          <a:bodyPr wrap="square">
            <a:spAutoFit/>
          </a:bodyPr>
          <a:lstStyle/>
          <a:p>
            <a:pPr marR="0">
              <a:spcBef>
                <a:spcPts val="0"/>
              </a:spcBef>
              <a:spcAft>
                <a:spcPts val="0"/>
              </a:spcAft>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2.1in the context of AI</a:t>
            </a:r>
            <a:endParaRPr lang="en-US" sz="3600" kern="100" dirty="0">
              <a:solidFill>
                <a:srgbClr val="7D7D7D"/>
              </a:solidFill>
              <a:highlight>
                <a:srgbClr val="FFFFFF"/>
              </a:highlight>
              <a:latin typeface="ui-sans-serif"/>
              <a:ea typeface="Calibri" panose="020F0502020204030204" pitchFamily="34" charset="0"/>
              <a:cs typeface="Times New Roman" panose="02020603050405020304" pitchFamily="18" charset="0"/>
            </a:endParaRPr>
          </a:p>
          <a:p>
            <a:pPr marL="571500" marR="0" indent="-571500">
              <a:spcBef>
                <a:spcPts val="0"/>
              </a:spcBef>
              <a:spcAft>
                <a:spcPts val="0"/>
              </a:spcAft>
              <a:buFont typeface="Wingdings" panose="05000000000000000000" pitchFamily="2" charset="2"/>
              <a:buChar char="Ø"/>
            </a:pPr>
            <a:r>
              <a:rPr lang="en-US" sz="3400" kern="100" dirty="0">
                <a:ea typeface="Calibri" panose="020F0502020204030204" pitchFamily="34" charset="0"/>
                <a:cs typeface="Times New Roman" panose="02020603050405020304" pitchFamily="18" charset="0"/>
              </a:rPr>
              <a:t>A lawyer should not rely solely on AI for legal research or decision-making that may undermine their independent professional judgment. </a:t>
            </a:r>
          </a:p>
          <a:p>
            <a:pPr marL="571500" marR="0" indent="-571500">
              <a:spcBef>
                <a:spcPts val="0"/>
              </a:spcBef>
              <a:spcAft>
                <a:spcPts val="0"/>
              </a:spcAft>
              <a:buFont typeface="Wingdings" panose="05000000000000000000" pitchFamily="2" charset="2"/>
              <a:buChar char="Ø"/>
            </a:pPr>
            <a:r>
              <a:rPr lang="en-US" sz="3400" kern="100" dirty="0">
                <a:ea typeface="Calibri" panose="020F0502020204030204" pitchFamily="34" charset="0"/>
                <a:cs typeface="Times New Roman" panose="02020603050405020304" pitchFamily="18" charset="0"/>
              </a:rPr>
              <a:t>Lawyers should approach AI as a tool that supports, not replaces, their independent judgment.</a:t>
            </a:r>
          </a:p>
          <a:p>
            <a:pPr marL="571500" marR="0" indent="-571500">
              <a:spcBef>
                <a:spcPts val="0"/>
              </a:spcBef>
              <a:spcAft>
                <a:spcPts val="0"/>
              </a:spcAft>
              <a:buFont typeface="Wingdings" panose="05000000000000000000" pitchFamily="2" charset="2"/>
              <a:buChar char="Ø"/>
            </a:pPr>
            <a:r>
              <a:rPr lang="en-US" sz="3400" kern="100" dirty="0">
                <a:ea typeface="Calibri" panose="020F0502020204030204" pitchFamily="34" charset="0"/>
                <a:cs typeface="Times New Roman" panose="02020603050405020304" pitchFamily="18" charset="0"/>
              </a:rPr>
              <a:t>Critically assess results and work product generated by AI.</a:t>
            </a:r>
          </a:p>
          <a:p>
            <a:pPr marL="571500" marR="0" indent="-571500">
              <a:spcBef>
                <a:spcPts val="0"/>
              </a:spcBef>
              <a:spcAft>
                <a:spcPts val="0"/>
              </a:spcAft>
              <a:buFont typeface="Wingdings" panose="05000000000000000000" pitchFamily="2" charset="2"/>
              <a:buChar char="Ø"/>
            </a:pPr>
            <a:r>
              <a:rPr lang="en-US" sz="3400" kern="100" dirty="0">
                <a:ea typeface="Calibri" panose="020F0502020204030204" pitchFamily="34" charset="0"/>
                <a:cs typeface="Times New Roman" panose="02020603050405020304" pitchFamily="18" charset="0"/>
              </a:rPr>
              <a:t>Be able to explain how AI was used to form the basis for advice or a recommendation to clients.</a:t>
            </a: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62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606A-B5B1-4935-8043-4AF67D07B4CC}"/>
              </a:ext>
            </a:extLst>
          </p:cNvPr>
          <p:cNvSpPr>
            <a:spLocks noGrp="1"/>
          </p:cNvSpPr>
          <p:nvPr>
            <p:ph type="title"/>
          </p:nvPr>
        </p:nvSpPr>
        <p:spPr>
          <a:xfrm>
            <a:off x="838200" y="1524000"/>
            <a:ext cx="10515600" cy="1295399"/>
          </a:xfrm>
        </p:spPr>
        <p:txBody>
          <a:bodyPr/>
          <a:lstStyle/>
          <a:p>
            <a:r>
              <a:rPr lang="en-US" dirty="0">
                <a:solidFill>
                  <a:schemeClr val="bg2">
                    <a:lumMod val="50000"/>
                  </a:schemeClr>
                </a:solidFill>
                <a:latin typeface="Georgia" panose="02040502050405020303" pitchFamily="18" charset="0"/>
              </a:rPr>
              <a:t>What is Artificial intelligence?-</a:t>
            </a:r>
            <a:br>
              <a:rPr lang="en-US" dirty="0">
                <a:solidFill>
                  <a:schemeClr val="bg2">
                    <a:lumMod val="50000"/>
                  </a:schemeClr>
                </a:solidFill>
                <a:latin typeface="Georgia" panose="02040502050405020303" pitchFamily="18" charset="0"/>
              </a:rPr>
            </a:br>
            <a:endParaRPr lang="en-US" dirty="0"/>
          </a:p>
        </p:txBody>
      </p:sp>
      <p:pic>
        <p:nvPicPr>
          <p:cNvPr id="6" name="Picture 5" descr="A close up of a camera lens&#10;&#10;Description automatically generated">
            <a:extLst>
              <a:ext uri="{FF2B5EF4-FFF2-40B4-BE49-F238E27FC236}">
                <a16:creationId xmlns:a16="http://schemas.microsoft.com/office/drawing/2014/main" id="{4421B526-F4E1-73B6-8CB7-17288FE5A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0" y="2834832"/>
            <a:ext cx="3429000" cy="3429000"/>
          </a:xfrm>
          <a:prstGeom prst="rect">
            <a:avLst/>
          </a:prstGeom>
        </p:spPr>
      </p:pic>
    </p:spTree>
    <p:extLst>
      <p:ext uri="{BB962C8B-B14F-4D97-AF65-F5344CB8AC3E}">
        <p14:creationId xmlns:p14="http://schemas.microsoft.com/office/powerpoint/2010/main" val="80783961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3970318"/>
          </a:xfrm>
          <a:prstGeom prst="rect">
            <a:avLst/>
          </a:prstGeom>
          <a:noFill/>
        </p:spPr>
        <p:txBody>
          <a:bodyPr wrap="square">
            <a:spAutoFit/>
          </a:bodyPr>
          <a:lstStyle/>
          <a:p>
            <a:r>
              <a:rPr lang="en-US" sz="3600" dirty="0"/>
              <a:t>Attorney Ben represents a client in a high-stakes litigation matter. He uses an AI-powered settlement analysis tool that recommends a settlement figure significantly lower than what Ben thinks is appropriate. Without discussing the tool’s recommendation with the client or considering the specific facts of the case, Ben pushes his client to accept the AI-recommended settlement offer.</a:t>
            </a:r>
          </a:p>
        </p:txBody>
      </p:sp>
    </p:spTree>
    <p:extLst>
      <p:ext uri="{BB962C8B-B14F-4D97-AF65-F5344CB8AC3E}">
        <p14:creationId xmlns:p14="http://schemas.microsoft.com/office/powerpoint/2010/main" val="188712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605536" y="135890"/>
            <a:ext cx="10972800" cy="5632311"/>
          </a:xfrm>
          <a:prstGeom prst="rect">
            <a:avLst/>
          </a:prstGeom>
          <a:noFill/>
        </p:spPr>
        <p:txBody>
          <a:bodyPr wrap="square">
            <a:spAutoFit/>
          </a:bodyPr>
          <a:lstStyle/>
          <a:p>
            <a:r>
              <a:rPr lang="en-US" sz="3600" b="1" dirty="0"/>
              <a:t>A). </a:t>
            </a:r>
            <a:r>
              <a:rPr lang="en-US" sz="3600" dirty="0"/>
              <a:t>Ben relied too heavily on the AI’s recommendation without exercising his own independent professional judgment.</a:t>
            </a:r>
          </a:p>
          <a:p>
            <a:r>
              <a:rPr lang="en-US" sz="3600" b="1" dirty="0"/>
              <a:t>B). </a:t>
            </a:r>
            <a:r>
              <a:rPr lang="en-US" sz="3600" dirty="0"/>
              <a:t>Ben violated his duty of competence by failing to consult a senior attorney before relying on the AI tool for the settlement recommendation.</a:t>
            </a:r>
          </a:p>
          <a:p>
            <a:r>
              <a:rPr lang="en-US" sz="3600" b="1" dirty="0"/>
              <a:t>C). </a:t>
            </a:r>
            <a:r>
              <a:rPr lang="en-US" sz="3600" dirty="0"/>
              <a:t>Ben violated his duty to negotiate vigorously on behalf of his client by not pursuing additional settlement offers.</a:t>
            </a:r>
          </a:p>
          <a:p>
            <a:r>
              <a:rPr lang="en-US" sz="3600" b="1" dirty="0"/>
              <a:t>D). </a:t>
            </a:r>
            <a:r>
              <a:rPr lang="en-US" sz="3600" dirty="0"/>
              <a:t>Ben failed to ensure the AI tool was designed in compliance with local court rules governing AI use.</a:t>
            </a:r>
          </a:p>
        </p:txBody>
      </p:sp>
    </p:spTree>
    <p:extLst>
      <p:ext uri="{BB962C8B-B14F-4D97-AF65-F5344CB8AC3E}">
        <p14:creationId xmlns:p14="http://schemas.microsoft.com/office/powerpoint/2010/main" val="1144764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confidentiality</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600200"/>
            <a:ext cx="11180064" cy="5909310"/>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1.6</a:t>
            </a:r>
          </a:p>
          <a:p>
            <a:pPr marR="0">
              <a:spcBef>
                <a:spcPts val="0"/>
              </a:spcBef>
              <a:spcAft>
                <a:spcPts val="0"/>
              </a:spcAft>
            </a:pPr>
            <a:endParaRPr lang="en-US" sz="3600" kern="100" dirty="0">
              <a:ea typeface="Calibri" panose="020F0502020204030204" pitchFamily="34" charset="0"/>
              <a:cs typeface="Times New Roman" panose="02020603050405020304" pitchFamily="18" charset="0"/>
            </a:endParaRPr>
          </a:p>
          <a:p>
            <a:pPr marL="571500" indent="-571500">
              <a:buClr>
                <a:schemeClr val="accent1"/>
              </a:buClr>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Duty to maintain all information related to the representation of a client confidential.</a:t>
            </a:r>
          </a:p>
          <a:p>
            <a:pPr>
              <a:buClr>
                <a:schemeClr val="accent1"/>
              </a:buClr>
            </a:pPr>
            <a:endParaRPr lang="en-US" sz="3600" kern="100" dirty="0">
              <a:ea typeface="Calibri" panose="020F0502020204030204" pitchFamily="34" charset="0"/>
              <a:cs typeface="Times New Roman" panose="02020603050405020304" pitchFamily="18" charset="0"/>
            </a:endParaRPr>
          </a:p>
          <a:p>
            <a:pPr marL="571500" indent="-571500">
              <a:buClr>
                <a:schemeClr val="accent1"/>
              </a:buClr>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Rule 1.6 encompasses the rule of confidentiality, the attorney-client privilege, and attorney work product.</a:t>
            </a: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420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confidentiality</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582168" y="1217955"/>
            <a:ext cx="11180064" cy="6463308"/>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a:ea typeface="Calibri" panose="020F0502020204030204" pitchFamily="34" charset="0"/>
                <a:cs typeface="Times New Roman" panose="02020603050405020304" pitchFamily="18" charset="0"/>
              </a:rPr>
              <a:t>Confidentiality In the Context of AI</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Do not disclose client related information to an  open AI tool like Chat-GPT.</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Do not disclose information that could lead to the discovery of the client.</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Only use AI tools that do not share information or use prompts to learn, i.e., Westlaw and Lexis AI tools.</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Review vendor specifications for contracted tools.</a:t>
            </a: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42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3970318"/>
          </a:xfrm>
          <a:prstGeom prst="rect">
            <a:avLst/>
          </a:prstGeom>
          <a:noFill/>
        </p:spPr>
        <p:txBody>
          <a:bodyPr wrap="square">
            <a:spAutoFit/>
          </a:bodyPr>
          <a:lstStyle/>
          <a:p>
            <a:r>
              <a:rPr lang="en-US" sz="3600" dirty="0"/>
              <a:t>Attorney Megan is working on a sensitive merger and acquisition deal. She uses a third-party AI contract review platform to analyze hundreds of documents, but she neglects to check whether the platform encrypts the data or has strong confidentiality protections. The platform suffers a data breach, and confidential deal terms are leaked to the public.</a:t>
            </a:r>
          </a:p>
        </p:txBody>
      </p:sp>
    </p:spTree>
    <p:extLst>
      <p:ext uri="{BB962C8B-B14F-4D97-AF65-F5344CB8AC3E}">
        <p14:creationId xmlns:p14="http://schemas.microsoft.com/office/powerpoint/2010/main" val="3509859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410464" y="176563"/>
            <a:ext cx="10972800" cy="6186309"/>
          </a:xfrm>
          <a:prstGeom prst="rect">
            <a:avLst/>
          </a:prstGeom>
          <a:noFill/>
        </p:spPr>
        <p:txBody>
          <a:bodyPr wrap="square">
            <a:spAutoFit/>
          </a:bodyPr>
          <a:lstStyle/>
          <a:p>
            <a:r>
              <a:rPr lang="en-US" sz="3600" b="1" dirty="0"/>
              <a:t>A.) </a:t>
            </a:r>
            <a:r>
              <a:rPr lang="en-US" sz="3600" dirty="0"/>
              <a:t>Megan violated her duty to provide competent representation by using an AI tool that was not built for handling complex legal transactions.</a:t>
            </a:r>
          </a:p>
          <a:p>
            <a:r>
              <a:rPr lang="en-US" sz="3600" b="1" dirty="0"/>
              <a:t>B). </a:t>
            </a:r>
            <a:r>
              <a:rPr lang="en-US" sz="3600" dirty="0"/>
              <a:t>Megan breached her duty of confidentiality by not confirming the AI platform’s security and confidentiality measures before uploading sensitive client information.</a:t>
            </a:r>
          </a:p>
          <a:p>
            <a:r>
              <a:rPr lang="en-US" sz="3600" b="1" dirty="0"/>
              <a:t>C). </a:t>
            </a:r>
            <a:r>
              <a:rPr lang="en-US" sz="3600" dirty="0"/>
              <a:t>Megan did not ensure that the external AI tool complied with the law firm’s security protocols.</a:t>
            </a:r>
          </a:p>
          <a:p>
            <a:r>
              <a:rPr lang="en-US" sz="3600" b="1" dirty="0"/>
              <a:t>D). </a:t>
            </a:r>
            <a:r>
              <a:rPr lang="en-US" sz="3600" dirty="0"/>
              <a:t>Megan should have insured the merger documents to protect against potential breaches, which would have mitigated financial liability for the firm.</a:t>
            </a:r>
          </a:p>
        </p:txBody>
      </p:sp>
    </p:spTree>
    <p:extLst>
      <p:ext uri="{BB962C8B-B14F-4D97-AF65-F5344CB8AC3E}">
        <p14:creationId xmlns:p14="http://schemas.microsoft.com/office/powerpoint/2010/main" val="1526817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Client communication</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371600"/>
            <a:ext cx="11180064" cy="6463308"/>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1.4 </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A lawyer shall reasonably consult with the client about the means by which the client’s objectives are to be accomplished. </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Duty to inform clients of the lawyer’s use of AI, include the risks and benefits? Or impliedly authorized?</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Review any client instructions regarding the use of AI.</a:t>
            </a: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027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3970318"/>
          </a:xfrm>
          <a:prstGeom prst="rect">
            <a:avLst/>
          </a:prstGeom>
          <a:noFill/>
        </p:spPr>
        <p:txBody>
          <a:bodyPr wrap="square">
            <a:spAutoFit/>
          </a:bodyPr>
          <a:lstStyle/>
          <a:p>
            <a:r>
              <a:rPr lang="en-US" sz="3600" dirty="0"/>
              <a:t>Attorney Tom uses an AI tool to predict the likelihood of success in a medical malpractice case. The AI predicts a low chance of winning, so Tom advises his client to settle without explaining that the AI’s prediction was based solely on historical data and may not fully apply to their unique circumstances. The client, unaware of the AI’s limitations, agrees to the settlement.</a:t>
            </a:r>
          </a:p>
        </p:txBody>
      </p:sp>
    </p:spTree>
    <p:extLst>
      <p:ext uri="{BB962C8B-B14F-4D97-AF65-F5344CB8AC3E}">
        <p14:creationId xmlns:p14="http://schemas.microsoft.com/office/powerpoint/2010/main" val="1660206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152400" y="152400"/>
            <a:ext cx="11963400" cy="5632311"/>
          </a:xfrm>
          <a:prstGeom prst="rect">
            <a:avLst/>
          </a:prstGeom>
          <a:noFill/>
        </p:spPr>
        <p:txBody>
          <a:bodyPr wrap="square">
            <a:spAutoFit/>
          </a:bodyPr>
          <a:lstStyle/>
          <a:p>
            <a:r>
              <a:rPr lang="en-US" sz="3600" b="1" dirty="0"/>
              <a:t>A). </a:t>
            </a:r>
            <a:r>
              <a:rPr lang="en-US" sz="3600" dirty="0"/>
              <a:t>Tom violated his duty of communication by not discussing the AI tool's limitations or consulting the client before recommending the settlement.</a:t>
            </a:r>
          </a:p>
          <a:p>
            <a:r>
              <a:rPr lang="en-US" sz="3600" b="1" dirty="0"/>
              <a:t>B). </a:t>
            </a:r>
            <a:r>
              <a:rPr lang="en-US" sz="3600" dirty="0"/>
              <a:t>Tom should have conducted a mock trial to assess the potential outcome more effectively, rather than relying solely on AI predictions.</a:t>
            </a:r>
          </a:p>
          <a:p>
            <a:r>
              <a:rPr lang="en-US" sz="3600" b="1" dirty="0"/>
              <a:t>C). </a:t>
            </a:r>
            <a:r>
              <a:rPr lang="en-US" sz="3600" dirty="0"/>
              <a:t>Tom failed to analyze the AI tool’s predictions in comparison to similar malpractice cases.</a:t>
            </a:r>
          </a:p>
          <a:p>
            <a:r>
              <a:rPr lang="en-US" sz="3600" b="1" dirty="0"/>
              <a:t>D). </a:t>
            </a:r>
            <a:r>
              <a:rPr lang="en-US" sz="3600" dirty="0"/>
              <a:t>Tom should have referred the case to a specialist in medical malpractice instead of using an AI tool for case prediction.</a:t>
            </a:r>
          </a:p>
        </p:txBody>
      </p:sp>
    </p:spTree>
    <p:extLst>
      <p:ext uri="{BB962C8B-B14F-4D97-AF65-F5344CB8AC3E}">
        <p14:creationId xmlns:p14="http://schemas.microsoft.com/office/powerpoint/2010/main" val="289489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Nonlawyer assistants</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5909310"/>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5.3</a:t>
            </a:r>
          </a:p>
          <a:p>
            <a:pPr marR="0">
              <a:spcBef>
                <a:spcPts val="0"/>
              </a:spcBef>
              <a:spcAft>
                <a:spcPts val="0"/>
              </a:spcAft>
            </a:pPr>
            <a:endParaRPr lang="en-US" sz="3600" b="1"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Responsibility for the conduct of nonlawyers employed or contracted by the law firm.</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AI tools care treated under the rule as “nonlawyer assistance.”</a:t>
            </a: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651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365760" marR="0" indent="-571500">
              <a:spcBef>
                <a:spcPts val="0"/>
              </a:spcBef>
              <a:spcAft>
                <a:spcPts val="0"/>
              </a:spcAft>
              <a:buFont typeface="Wingdings" panose="05000000000000000000" pitchFamily="2" charset="2"/>
              <a:buChar char="Ø"/>
            </a:pPr>
            <a:r>
              <a:rPr lang="en-US" sz="3600" kern="100" dirty="0">
                <a:effectLst/>
                <a:ea typeface="Calibri" panose="020F0502020204030204" pitchFamily="34" charset="0"/>
                <a:cs typeface="Times New Roman" panose="02020603050405020304" pitchFamily="18" charset="0"/>
              </a:rPr>
              <a:t>Artificial Intelligence (AI) is the simulation of human intelligence in machines, enabling them to perform tasks that typically require human cognitive functions such as: </a:t>
            </a:r>
            <a:r>
              <a:rPr lang="en-US" sz="3600" b="1" kern="100" dirty="0">
                <a:effectLst/>
                <a:ea typeface="Calibri" panose="020F0502020204030204" pitchFamily="34" charset="0"/>
                <a:cs typeface="Times New Roman" panose="02020603050405020304" pitchFamily="18" charset="0"/>
              </a:rPr>
              <a:t>learning, reasoning, problem-solving, </a:t>
            </a:r>
            <a:r>
              <a:rPr lang="en-US" sz="3600" kern="100" dirty="0">
                <a:effectLst/>
                <a:ea typeface="Calibri" panose="020F0502020204030204" pitchFamily="34" charset="0"/>
                <a:cs typeface="Times New Roman" panose="02020603050405020304" pitchFamily="18" charset="0"/>
              </a:rPr>
              <a:t>and</a:t>
            </a:r>
            <a:r>
              <a:rPr lang="en-US" sz="3600" b="1" kern="100" dirty="0">
                <a:effectLst/>
                <a:ea typeface="Calibri" panose="020F0502020204030204" pitchFamily="34" charset="0"/>
                <a:cs typeface="Times New Roman" panose="02020603050405020304" pitchFamily="18" charset="0"/>
              </a:rPr>
              <a:t> decision-making</a:t>
            </a:r>
            <a:r>
              <a:rPr lang="en-US" sz="3600" kern="100" dirty="0">
                <a:effectLst/>
                <a:ea typeface="Calibri" panose="020F0502020204030204" pitchFamily="34" charset="0"/>
                <a:cs typeface="Times New Roman" panose="02020603050405020304" pitchFamily="18" charset="0"/>
              </a:rPr>
              <a:t>. </a:t>
            </a:r>
          </a:p>
          <a:p>
            <a:pPr marL="365760" marR="0" indent="-571500">
              <a:spcBef>
                <a:spcPts val="0"/>
              </a:spcBef>
              <a:spcAft>
                <a:spcPts val="0"/>
              </a:spcAft>
              <a:buFont typeface="Wingdings" panose="05000000000000000000" pitchFamily="2" charset="2"/>
              <a:buChar char="Ø"/>
            </a:pPr>
            <a:r>
              <a:rPr lang="en-US" sz="3600" kern="100" dirty="0">
                <a:effectLst/>
                <a:ea typeface="Calibri" panose="020F0502020204030204" pitchFamily="34" charset="0"/>
                <a:cs typeface="Times New Roman" panose="02020603050405020304" pitchFamily="18" charset="0"/>
              </a:rPr>
              <a:t>AI systems are designed to analyze data, recognize patterns, and make predictions or </a:t>
            </a:r>
            <a:r>
              <a:rPr lang="en-US" sz="3600" b="1" kern="100" dirty="0">
                <a:effectLst/>
                <a:ea typeface="Calibri" panose="020F0502020204030204" pitchFamily="34" charset="0"/>
                <a:cs typeface="Times New Roman" panose="02020603050405020304" pitchFamily="18" charset="0"/>
              </a:rPr>
              <a:t>decisions based on that data</a:t>
            </a:r>
            <a:r>
              <a:rPr lang="en-US" sz="3600" kern="100" dirty="0">
                <a:effectLst/>
                <a:ea typeface="Calibri" panose="020F0502020204030204" pitchFamily="34" charset="0"/>
                <a:cs typeface="Times New Roman" panose="02020603050405020304" pitchFamily="18" charset="0"/>
              </a:rPr>
              <a:t>.</a:t>
            </a:r>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03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Nonlawyer assistants</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6463308"/>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5.3 (cont.)</a:t>
            </a:r>
          </a:p>
          <a:p>
            <a:pPr marR="0">
              <a:spcBef>
                <a:spcPts val="0"/>
              </a:spcBef>
              <a:spcAft>
                <a:spcPts val="0"/>
              </a:spcAft>
            </a:pPr>
            <a:endParaRPr lang="en-US" sz="3600" b="1"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Must ensure the AI tool complies with ethical obligations of the lawyer. </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A supervisory lawyer should ensure that the use of AI by firm employees adheres to the lawyers’ ethical obligations, </a:t>
            </a:r>
            <a:r>
              <a:rPr lang="en-US" sz="3600" i="1" kern="100" dirty="0">
                <a:ea typeface="Calibri" panose="020F0502020204030204" pitchFamily="34" charset="0"/>
                <a:cs typeface="Times New Roman" panose="02020603050405020304" pitchFamily="18" charset="0"/>
              </a:rPr>
              <a:t>e.g. </a:t>
            </a:r>
            <a:r>
              <a:rPr lang="en-US" sz="3600" kern="100" dirty="0">
                <a:ea typeface="Calibri" panose="020F0502020204030204" pitchFamily="34" charset="0"/>
                <a:cs typeface="Times New Roman" panose="02020603050405020304" pitchFamily="18" charset="0"/>
              </a:rPr>
              <a:t>training, etc.</a:t>
            </a: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067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Nonlawyer assistants</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7017306"/>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5.3 (cont.)</a:t>
            </a:r>
          </a:p>
          <a:p>
            <a:pPr marR="0">
              <a:spcBef>
                <a:spcPts val="0"/>
              </a:spcBef>
              <a:spcAft>
                <a:spcPts val="0"/>
              </a:spcAft>
            </a:pPr>
            <a:endParaRPr lang="en-US" sz="3600" b="1"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Considerations to determine if a vendor’s services are compatible with the lawyer’s professional responsibility:</a:t>
            </a:r>
          </a:p>
          <a:p>
            <a:pPr marL="1485900" lvl="2"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Experience, reputation, stability</a:t>
            </a:r>
          </a:p>
          <a:p>
            <a:pPr marL="1485900" lvl="2"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TOS describes security measures</a:t>
            </a:r>
          </a:p>
          <a:p>
            <a:pPr marL="1485900" lvl="2"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Information retrieval and destruction</a:t>
            </a: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43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3416320"/>
          </a:xfrm>
          <a:prstGeom prst="rect">
            <a:avLst/>
          </a:prstGeom>
          <a:noFill/>
        </p:spPr>
        <p:txBody>
          <a:bodyPr wrap="square">
            <a:spAutoFit/>
          </a:bodyPr>
          <a:lstStyle/>
          <a:p>
            <a:r>
              <a:rPr lang="en-US" sz="3600" dirty="0"/>
              <a:t>A law firm employs a sophisticated AI tool to manage e-discovery in large cases. The firm’s managing partner, Kate, assumes the AI tool can automatically identify privileged information and doesn’t provide human oversight. The AI inadvertently discloses privileged documents to opposing counsel, leading to a major setback in the litigation.</a:t>
            </a:r>
          </a:p>
        </p:txBody>
      </p:sp>
    </p:spTree>
    <p:extLst>
      <p:ext uri="{BB962C8B-B14F-4D97-AF65-F5344CB8AC3E}">
        <p14:creationId xmlns:p14="http://schemas.microsoft.com/office/powerpoint/2010/main" val="731174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410464" y="228600"/>
            <a:ext cx="10972800" cy="6186309"/>
          </a:xfrm>
          <a:prstGeom prst="rect">
            <a:avLst/>
          </a:prstGeom>
          <a:noFill/>
        </p:spPr>
        <p:txBody>
          <a:bodyPr wrap="square">
            <a:spAutoFit/>
          </a:bodyPr>
          <a:lstStyle/>
          <a:p>
            <a:r>
              <a:rPr lang="en-US" sz="3600" b="1" dirty="0"/>
              <a:t>A). </a:t>
            </a:r>
            <a:r>
              <a:rPr lang="en-US" sz="3600" dirty="0"/>
              <a:t>Kate should have personally trained all staff on AI ethics and security protocols before integrating the tool into the firm’s workflow.</a:t>
            </a:r>
          </a:p>
          <a:p>
            <a:r>
              <a:rPr lang="en-US" sz="3600" b="1" dirty="0"/>
              <a:t>B). </a:t>
            </a:r>
            <a:r>
              <a:rPr lang="en-US" sz="3600" dirty="0"/>
              <a:t>Kate should have implemented an additional manual review process for all documents flagged by the AI tool as potentially relevant, to avoid mistakes.</a:t>
            </a:r>
          </a:p>
          <a:p>
            <a:r>
              <a:rPr lang="en-US" sz="3600" b="1" dirty="0"/>
              <a:t>C). </a:t>
            </a:r>
            <a:r>
              <a:rPr lang="en-US" sz="3600" dirty="0"/>
              <a:t>Kate should have ensured that the AI tool's vendor had adequate protocols to flag privileged documents and supervised the tool’s use.</a:t>
            </a:r>
          </a:p>
          <a:p>
            <a:r>
              <a:rPr lang="en-US" sz="3600" b="1" dirty="0"/>
              <a:t>D). </a:t>
            </a:r>
            <a:r>
              <a:rPr lang="en-US" sz="3600" dirty="0"/>
              <a:t>Kate should have hired a cybersecurity expert to audit the firm’s AI tools annually.</a:t>
            </a:r>
          </a:p>
        </p:txBody>
      </p:sp>
    </p:spTree>
    <p:extLst>
      <p:ext uri="{BB962C8B-B14F-4D97-AF65-F5344CB8AC3E}">
        <p14:creationId xmlns:p14="http://schemas.microsoft.com/office/powerpoint/2010/main" val="404718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FEES</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8679299"/>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1.5</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Consider the reasonableness of the fee using Rule1.5(a) factors.</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Lawyer may only charge a client for the actual costs incurred on the client’s behalf. </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Cannot duplicate charges or inflate the lawyer’s billable hours.</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AI is more efficient - client may question why lawyer did not use AI to reduce costs.</a:t>
            </a:r>
          </a:p>
          <a:p>
            <a:pPr lvl="1"/>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85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3970318"/>
          </a:xfrm>
          <a:prstGeom prst="rect">
            <a:avLst/>
          </a:prstGeom>
          <a:noFill/>
        </p:spPr>
        <p:txBody>
          <a:bodyPr wrap="square">
            <a:spAutoFit/>
          </a:bodyPr>
          <a:lstStyle/>
          <a:p>
            <a:r>
              <a:rPr lang="en-US" sz="3600" dirty="0"/>
              <a:t>Attorney Sam decides to use an AI tool to draft a standard employment contract for a client. The AI tool finishes the contract in minutes, but Sam charges his client for 10 hours of work because he normally would have spent that much time drafting the contract by hand. When the client later discovers how quickly the contract was generated, they feel misled and overcharged.</a:t>
            </a:r>
          </a:p>
        </p:txBody>
      </p:sp>
    </p:spTree>
    <p:extLst>
      <p:ext uri="{BB962C8B-B14F-4D97-AF65-F5344CB8AC3E}">
        <p14:creationId xmlns:p14="http://schemas.microsoft.com/office/powerpoint/2010/main" val="1449495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279400" y="228600"/>
            <a:ext cx="11379200" cy="6186309"/>
          </a:xfrm>
          <a:prstGeom prst="rect">
            <a:avLst/>
          </a:prstGeom>
          <a:noFill/>
        </p:spPr>
        <p:txBody>
          <a:bodyPr wrap="square">
            <a:spAutoFit/>
          </a:bodyPr>
          <a:lstStyle/>
          <a:p>
            <a:r>
              <a:rPr lang="en-US" sz="3600" b="1" dirty="0"/>
              <a:t>A). </a:t>
            </a:r>
            <a:r>
              <a:rPr lang="en-US" sz="3600" dirty="0"/>
              <a:t>Sam violated his duty by charging the client for work not actually performed, as the AI tool completed the task in minutes rather than hours.</a:t>
            </a:r>
          </a:p>
          <a:p>
            <a:r>
              <a:rPr lang="en-US" sz="3600" b="1" dirty="0"/>
              <a:t>B). </a:t>
            </a:r>
            <a:r>
              <a:rPr lang="en-US" sz="3600" dirty="0"/>
              <a:t>Sam violated his duty by not disclosing that AI was used in drafting the contract.</a:t>
            </a:r>
          </a:p>
          <a:p>
            <a:r>
              <a:rPr lang="en-US" sz="3600" b="1" dirty="0"/>
              <a:t>C). </a:t>
            </a:r>
            <a:r>
              <a:rPr lang="en-US" sz="3600" dirty="0"/>
              <a:t>Sam violated his duty by using an AI tool instead of manually drafting the contract, reducing the quality of the legal work.</a:t>
            </a:r>
          </a:p>
          <a:p>
            <a:r>
              <a:rPr lang="en-US" sz="3600" b="1" dirty="0"/>
              <a:t>D). </a:t>
            </a:r>
            <a:r>
              <a:rPr lang="en-US" sz="3600" dirty="0"/>
              <a:t>Sam violated his duty by not offering the client a discounted rate for future contracts since AI would expedite those as well.</a:t>
            </a:r>
          </a:p>
        </p:txBody>
      </p:sp>
    </p:spTree>
    <p:extLst>
      <p:ext uri="{BB962C8B-B14F-4D97-AF65-F5344CB8AC3E}">
        <p14:creationId xmlns:p14="http://schemas.microsoft.com/office/powerpoint/2010/main" val="2735537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advertising</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9233297"/>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7.1</a:t>
            </a:r>
          </a:p>
          <a:p>
            <a:pPr marL="571500" marR="0" indent="-57150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A lawyer shall not make or use a false, misleading, or </a:t>
            </a:r>
            <a:r>
              <a:rPr lang="en-US" sz="3600" kern="100" dirty="0" err="1">
                <a:ea typeface="Calibri" panose="020F0502020204030204" pitchFamily="34" charset="0"/>
                <a:cs typeface="Times New Roman" panose="02020603050405020304" pitchFamily="18" charset="0"/>
              </a:rPr>
              <a:t>nonverifiable</a:t>
            </a:r>
            <a:r>
              <a:rPr lang="en-US" sz="3600" kern="100" dirty="0">
                <a:ea typeface="Calibri" panose="020F0502020204030204" pitchFamily="34" charset="0"/>
                <a:cs typeface="Times New Roman" panose="02020603050405020304" pitchFamily="18" charset="0"/>
              </a:rPr>
              <a:t> communication about the lawyer or the lawyer’s services. </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Truthful statements that are misleading are prohibited. </a:t>
            </a:r>
            <a:r>
              <a:rPr lang="en-US" sz="3600" kern="100" dirty="0" err="1">
                <a:ea typeface="Calibri" panose="020F0502020204030204" pitchFamily="34" charset="0"/>
                <a:cs typeface="Times New Roman" panose="02020603050405020304" pitchFamily="18" charset="0"/>
              </a:rPr>
              <a:t>Cmt</a:t>
            </a:r>
            <a:r>
              <a:rPr lang="en-US" sz="3600" kern="100" dirty="0">
                <a:ea typeface="Calibri" panose="020F0502020204030204" pitchFamily="34" charset="0"/>
                <a:cs typeface="Times New Roman" panose="02020603050405020304" pitchFamily="18" charset="0"/>
              </a:rPr>
              <a:t>.[2].</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Misleading if it will lead a reasonable person to the conclusion for which there is no factual foundation. </a:t>
            </a:r>
            <a:r>
              <a:rPr lang="en-US" sz="3600" kern="100" dirty="0" err="1">
                <a:ea typeface="Calibri" panose="020F0502020204030204" pitchFamily="34" charset="0"/>
                <a:cs typeface="Times New Roman" panose="02020603050405020304" pitchFamily="18" charset="0"/>
              </a:rPr>
              <a:t>Cmt</a:t>
            </a:r>
            <a:r>
              <a:rPr lang="en-US" sz="3600" kern="100" dirty="0">
                <a:ea typeface="Calibri" panose="020F0502020204030204" pitchFamily="34" charset="0"/>
                <a:cs typeface="Times New Roman" panose="02020603050405020304" pitchFamily="18" charset="0"/>
              </a:rPr>
              <a:t>.[2].</a:t>
            </a:r>
          </a:p>
          <a:p>
            <a:pPr marL="571500" marR="0" indent="-571500">
              <a:spcBef>
                <a:spcPts val="0"/>
              </a:spcBef>
              <a:spcAft>
                <a:spcPts val="0"/>
              </a:spcAft>
              <a:buFont typeface="Wingdings" panose="05000000000000000000" pitchFamily="2" charset="2"/>
              <a:buChar char="Ø"/>
            </a:pPr>
            <a:endParaRPr lang="en-US" sz="3600" b="1"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478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advertising</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5909310"/>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7.1 (cont.)</a:t>
            </a:r>
          </a:p>
          <a:p>
            <a:pPr marR="0">
              <a:spcBef>
                <a:spcPts val="0"/>
              </a:spcBef>
              <a:spcAft>
                <a:spcPts val="0"/>
              </a:spcAft>
            </a:pPr>
            <a:endParaRPr lang="en-US" sz="3600" b="1" kern="100" dirty="0">
              <a:ea typeface="Calibri" panose="020F0502020204030204" pitchFamily="34" charset="0"/>
              <a:cs typeface="Times New Roman" panose="02020603050405020304" pitchFamily="18" charset="0"/>
            </a:endParaRPr>
          </a:p>
          <a:p>
            <a:pPr marL="571500" marR="0" indent="-57150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Lawyers may generally advertise their use of generative AI but cannot claim their generative AI is superior to those used by other lawyers or law firms.’</a:t>
            </a:r>
          </a:p>
          <a:p>
            <a:pPr marR="0">
              <a:spcBef>
                <a:spcPts val="0"/>
              </a:spcBef>
              <a:spcAft>
                <a:spcPts val="0"/>
              </a:spcAft>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492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advertising</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7571303"/>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a:ea typeface="Calibri" panose="020F0502020204030204" pitchFamily="34" charset="0"/>
                <a:cs typeface="Times New Roman" panose="02020603050405020304" pitchFamily="18" charset="0"/>
              </a:rPr>
              <a:t>Other Advertising Considerations</a:t>
            </a:r>
          </a:p>
          <a:p>
            <a:pPr marR="0">
              <a:spcBef>
                <a:spcPts val="0"/>
              </a:spcBef>
              <a:spcAft>
                <a:spcPts val="0"/>
              </a:spcAft>
            </a:pPr>
            <a:endParaRPr lang="en-US" sz="3600" b="1" kern="100" dirty="0">
              <a:ea typeface="Calibri" panose="020F0502020204030204" pitchFamily="34" charset="0"/>
              <a:cs typeface="Times New Roman" panose="02020603050405020304" pitchFamily="18" charset="0"/>
            </a:endParaRPr>
          </a:p>
          <a:p>
            <a:pPr marL="571500" marR="0" indent="-57150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AI chatbots for advertising and client intake purposes. </a:t>
            </a:r>
          </a:p>
          <a:p>
            <a:pPr marR="0">
              <a:spcBef>
                <a:spcPts val="0"/>
              </a:spcBef>
              <a:spcAft>
                <a:spcPts val="0"/>
              </a:spcAft>
            </a:pPr>
            <a:r>
              <a:rPr lang="en-US" sz="3600" kern="100" dirty="0">
                <a:ea typeface="Calibri" panose="020F0502020204030204" pitchFamily="34" charset="0"/>
                <a:cs typeface="Times New Roman" panose="02020603050405020304" pitchFamily="18" charset="0"/>
              </a:rPr>
              <a:t> </a:t>
            </a:r>
          </a:p>
          <a:p>
            <a:pPr marL="571500" marR="0" indent="-57150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Inform prospective clients that they are communicating with an AI program and not with a lawyer or law firm employee.</a:t>
            </a:r>
            <a:endParaRPr lang="en-US" sz="3600" b="1"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8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R="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a:t>
            </a:r>
            <a:r>
              <a:rPr lang="en-US" sz="3600" kern="100" dirty="0">
                <a:effectLst/>
                <a:ea typeface="Calibri" panose="020F0502020204030204" pitchFamily="34" charset="0"/>
                <a:cs typeface="Times New Roman" panose="02020603050405020304" pitchFamily="18" charset="0"/>
              </a:rPr>
              <a:t>Traditional AI  - Netflix recommendations, suggested Facebook friends, spellcheck, grammar check, Google maps, Siri, Alexa, etc.</a:t>
            </a:r>
          </a:p>
          <a:p>
            <a:pPr marR="0">
              <a:spcBef>
                <a:spcPts val="0"/>
              </a:spcBef>
              <a:spcAft>
                <a:spcPts val="0"/>
              </a:spcAft>
              <a:buFont typeface="Wingdings" panose="05000000000000000000" pitchFamily="2" charset="2"/>
              <a:buChar char="Ø"/>
            </a:pPr>
            <a:endParaRPr lang="en-US" sz="3600" kern="100" dirty="0">
              <a:effectLst/>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Generative AI - is a type of artificial intelligence (AI) that can create new content based on user prompts or large datasets. This content can be in the form of text, images, videos, audio, computer code, or other media. </a:t>
            </a:r>
            <a:r>
              <a:rPr kumimoji="0" lang="en-US" sz="3500" b="0" i="0" u="none" strike="noStrike" kern="1200" cap="none" spc="0" normalizeH="0" baseline="0" noProof="0" dirty="0">
                <a:ln>
                  <a:noFill/>
                </a:ln>
                <a:solidFill>
                  <a:prstClr val="black"/>
                </a:solidFill>
                <a:effectLst/>
                <a:uLnTx/>
                <a:uFillTx/>
              </a:rPr>
              <a:t> </a:t>
            </a:r>
          </a:p>
          <a:p>
            <a:pPr marL="0" marR="0" lvl="0" indent="0" algn="just" defTabSz="914400" rtl="0" eaLnBrk="1" fontAlgn="auto" latinLnBrk="0" hangingPunct="1">
              <a:lnSpc>
                <a:spcPct val="100000"/>
              </a:lnSpc>
              <a:spcBef>
                <a:spcPct val="20000"/>
              </a:spcBef>
              <a:spcAft>
                <a:spcPts val="0"/>
              </a:spcAft>
              <a:buClr>
                <a:srgbClr val="1B587C"/>
              </a:buClr>
              <a:buSzPct val="85000"/>
              <a:buNone/>
              <a:tabLst/>
              <a:defRPr/>
            </a:pPr>
            <a:endParaRPr kumimoji="0" lang="en-US" sz="35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7338" indent="-287338" algn="just">
              <a:buFont typeface="Wingdings" panose="05000000000000000000" pitchFamily="2" charset="2"/>
              <a:buChar char="Ø"/>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02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4524315"/>
          </a:xfrm>
          <a:prstGeom prst="rect">
            <a:avLst/>
          </a:prstGeom>
          <a:noFill/>
        </p:spPr>
        <p:txBody>
          <a:bodyPr wrap="square">
            <a:spAutoFit/>
          </a:bodyPr>
          <a:lstStyle/>
          <a:p>
            <a:r>
              <a:rPr lang="en-US" sz="3600" dirty="0"/>
              <a:t>A small law firm advertises that it uses “cutting-edge AI” to guarantee faster resolution of cases compared to other firms. However, the firm’s use of AI has not measurably reduced the time it takes to resolve cases, and in some instances, the cases are prolonged due to AI errors. A prospective client hires the firm based on the misleading promise of faster results and is later disappointed when the case drags on.</a:t>
            </a:r>
          </a:p>
        </p:txBody>
      </p:sp>
    </p:spTree>
    <p:extLst>
      <p:ext uri="{BB962C8B-B14F-4D97-AF65-F5344CB8AC3E}">
        <p14:creationId xmlns:p14="http://schemas.microsoft.com/office/powerpoint/2010/main" val="299702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199136" y="152400"/>
            <a:ext cx="11764264" cy="5632311"/>
          </a:xfrm>
          <a:prstGeom prst="rect">
            <a:avLst/>
          </a:prstGeom>
          <a:noFill/>
        </p:spPr>
        <p:txBody>
          <a:bodyPr wrap="square">
            <a:spAutoFit/>
          </a:bodyPr>
          <a:lstStyle/>
          <a:p>
            <a:r>
              <a:rPr lang="en-US" sz="3600" b="1" dirty="0"/>
              <a:t>A). </a:t>
            </a:r>
            <a:r>
              <a:rPr lang="en-US" sz="3600" dirty="0"/>
              <a:t>The firm violated the rule by making a false or misleading statement in their advertisement, as they cannot verify their claim of being the “fastest and most accurate.”</a:t>
            </a:r>
          </a:p>
          <a:p>
            <a:r>
              <a:rPr lang="en-US" sz="3600" b="1" dirty="0"/>
              <a:t>B). </a:t>
            </a:r>
            <a:r>
              <a:rPr lang="en-US" sz="3600" dirty="0"/>
              <a:t>The firm failed to properly document the AI tool’s efficiency, resulting in an unsupported claim.</a:t>
            </a:r>
          </a:p>
          <a:p>
            <a:r>
              <a:rPr lang="en-US" sz="3600" b="1" dirty="0"/>
              <a:t>C). </a:t>
            </a:r>
            <a:r>
              <a:rPr lang="en-US" sz="3600" dirty="0"/>
              <a:t>The firm should have explicitly stated which AI platform they were using.</a:t>
            </a:r>
          </a:p>
          <a:p>
            <a:r>
              <a:rPr lang="en-US" sz="3600" b="1" dirty="0"/>
              <a:t>D). </a:t>
            </a:r>
            <a:r>
              <a:rPr lang="en-US" sz="3600" dirty="0"/>
              <a:t>The firm should have run focus groups to test the effectiveness of AI before making bold marketing claims about speed and accuracy.</a:t>
            </a:r>
          </a:p>
        </p:txBody>
      </p:sp>
    </p:spTree>
    <p:extLst>
      <p:ext uri="{BB962C8B-B14F-4D97-AF65-F5344CB8AC3E}">
        <p14:creationId xmlns:p14="http://schemas.microsoft.com/office/powerpoint/2010/main" val="1929960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Candor to the tribunal</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7017306"/>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err="1">
                <a:ea typeface="Calibri" panose="020F0502020204030204" pitchFamily="34" charset="0"/>
                <a:cs typeface="Times New Roman" panose="02020603050405020304" pitchFamily="18" charset="0"/>
              </a:rPr>
              <a:t>Prof.Cond.R</a:t>
            </a:r>
            <a:r>
              <a:rPr lang="en-US" sz="3600" b="1" kern="100" dirty="0">
                <a:ea typeface="Calibri" panose="020F0502020204030204" pitchFamily="34" charset="0"/>
                <a:cs typeface="Times New Roman" panose="02020603050405020304" pitchFamily="18" charset="0"/>
              </a:rPr>
              <a:t>. 3.3</a:t>
            </a:r>
          </a:p>
          <a:p>
            <a:pPr marR="0">
              <a:spcBef>
                <a:spcPts val="0"/>
              </a:spcBef>
              <a:spcAft>
                <a:spcPts val="0"/>
              </a:spcAft>
            </a:pPr>
            <a:endParaRPr lang="en-US" sz="3600" b="1"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A lawyer shall not knowingly make a false statement of fact or law to a tribunal or fail to correct a false statement of material fact or law previously made to the tribunal by the lawyer</a:t>
            </a: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816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Candor to the tribunal</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7571303"/>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a:ea typeface="Calibri" panose="020F0502020204030204" pitchFamily="34" charset="0"/>
                <a:cs typeface="Times New Roman" panose="02020603050405020304" pitchFamily="18" charset="0"/>
              </a:rPr>
              <a:t>Candor in the Context of AI</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Lawyers have an ethical duty to ensure that legal authorities and propositions of law that are presented to a court are accurate.</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Citing non-existent judicial opinions, false quotes and fake citations in filings with a court may implicate Rule 3.3.</a:t>
            </a:r>
          </a:p>
          <a:p>
            <a:pPr marL="1028700" lvl="1" indent="-571500">
              <a:buFont typeface="Wingdings" panose="05000000000000000000" pitchFamily="2" charset="2"/>
              <a:buChar char="Ø"/>
            </a:pPr>
            <a:r>
              <a:rPr lang="en-US" sz="3600" i="1" kern="100" dirty="0">
                <a:ea typeface="Calibri" panose="020F0502020204030204" pitchFamily="34" charset="0"/>
                <a:cs typeface="Times New Roman" panose="02020603050405020304" pitchFamily="18" charset="0"/>
              </a:rPr>
              <a:t>See also </a:t>
            </a:r>
            <a:r>
              <a:rPr lang="en-US" sz="3600" kern="100" dirty="0">
                <a:ea typeface="Calibri" panose="020F0502020204030204" pitchFamily="34" charset="0"/>
                <a:cs typeface="Times New Roman" panose="02020603050405020304" pitchFamily="18" charset="0"/>
              </a:rPr>
              <a:t>Rule 3.1 – meritorious claims </a:t>
            </a: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4739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scenario</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5536" y="1482168"/>
            <a:ext cx="10972800" cy="3416320"/>
          </a:xfrm>
          <a:prstGeom prst="rect">
            <a:avLst/>
          </a:prstGeom>
          <a:noFill/>
        </p:spPr>
        <p:txBody>
          <a:bodyPr wrap="square">
            <a:spAutoFit/>
          </a:bodyPr>
          <a:lstStyle/>
          <a:p>
            <a:r>
              <a:rPr lang="en-US" sz="3600" dirty="0"/>
              <a:t>Attorney Emily files a motion citing a legal case found through an AI research tool. She later learns that the case is not from a valid legal database but was incorrectly pulled from an AI-generated legal summary. Despite knowing this, she fails to correct the error in her filing, assuming the court won’t notice.</a:t>
            </a:r>
          </a:p>
        </p:txBody>
      </p:sp>
    </p:spTree>
    <p:extLst>
      <p:ext uri="{BB962C8B-B14F-4D97-AF65-F5344CB8AC3E}">
        <p14:creationId xmlns:p14="http://schemas.microsoft.com/office/powerpoint/2010/main" val="865321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10" name="TextBox 9">
            <a:extLst>
              <a:ext uri="{FF2B5EF4-FFF2-40B4-BE49-F238E27FC236}">
                <a16:creationId xmlns:a16="http://schemas.microsoft.com/office/drawing/2014/main" id="{BB282CAE-2921-A024-E7C2-D071AF518A29}"/>
              </a:ext>
            </a:extLst>
          </p:cNvPr>
          <p:cNvSpPr txBox="1"/>
          <p:nvPr/>
        </p:nvSpPr>
        <p:spPr>
          <a:xfrm>
            <a:off x="228600" y="255687"/>
            <a:ext cx="11734800" cy="5632311"/>
          </a:xfrm>
          <a:prstGeom prst="rect">
            <a:avLst/>
          </a:prstGeom>
          <a:noFill/>
        </p:spPr>
        <p:txBody>
          <a:bodyPr wrap="square">
            <a:spAutoFit/>
          </a:bodyPr>
          <a:lstStyle/>
          <a:p>
            <a:r>
              <a:rPr lang="en-US" sz="3600" b="1" dirty="0"/>
              <a:t>A). </a:t>
            </a:r>
            <a:r>
              <a:rPr lang="en-US" sz="3600" dirty="0"/>
              <a:t>Emily violated her duty of candor to the tribunal by failing to correct the false case citation once she became aware of the issue.</a:t>
            </a:r>
          </a:p>
          <a:p>
            <a:r>
              <a:rPr lang="en-US" sz="3600" b="1" dirty="0"/>
              <a:t>B). </a:t>
            </a:r>
            <a:r>
              <a:rPr lang="en-US" sz="3600" dirty="0"/>
              <a:t>Emily should have hired a law clerk to double-check the AI tool’s research, reducing the chances of such errors.</a:t>
            </a:r>
          </a:p>
          <a:p>
            <a:r>
              <a:rPr lang="en-US" sz="3600" b="1" dirty="0"/>
              <a:t>C). </a:t>
            </a:r>
            <a:r>
              <a:rPr lang="en-US" sz="3600" dirty="0"/>
              <a:t>Emily should have included a disclaimer in her motion indicating that the research was partially conducted by AI, to inform the court of possible discrepancies.</a:t>
            </a:r>
          </a:p>
          <a:p>
            <a:r>
              <a:rPr lang="en-US" sz="3600" b="1" dirty="0"/>
              <a:t>D). </a:t>
            </a:r>
            <a:r>
              <a:rPr lang="en-US" sz="3600" dirty="0"/>
              <a:t>Emily violated her duty by not conducting thorough manual research before filing the motion.</a:t>
            </a:r>
          </a:p>
        </p:txBody>
      </p:sp>
    </p:spTree>
    <p:extLst>
      <p:ext uri="{BB962C8B-B14F-4D97-AF65-F5344CB8AC3E}">
        <p14:creationId xmlns:p14="http://schemas.microsoft.com/office/powerpoint/2010/main" val="895088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Candor to the tribunal</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7955"/>
            <a:ext cx="11180064" cy="7571303"/>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a:ea typeface="Calibri" panose="020F0502020204030204" pitchFamily="34" charset="0"/>
                <a:cs typeface="Times New Roman" panose="02020603050405020304" pitchFamily="18" charset="0"/>
              </a:rPr>
              <a:t>Best Practices</a:t>
            </a:r>
          </a:p>
          <a:p>
            <a:pPr marR="0">
              <a:spcBef>
                <a:spcPts val="0"/>
              </a:spcBef>
              <a:spcAft>
                <a:spcPts val="0"/>
              </a:spcAft>
            </a:pPr>
            <a:endParaRPr lang="en-US" sz="3600" b="1"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Review AI output from both commercial and free resources.  </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Verify sources, citations, and quotes.</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If relying on law clerks or associates, review all filings for accuracy.</a:t>
            </a:r>
          </a:p>
          <a:p>
            <a:pPr marL="1028700" lvl="1" indent="-571500">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Use reliable sources- Westlaw, Lexis, Decisis, etc.</a:t>
            </a: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027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365760" indent="-571500">
              <a:spcBef>
                <a:spcPts val="0"/>
              </a:spcBef>
              <a:buFont typeface="Wingdings" panose="05000000000000000000" pitchFamily="2" charset="2"/>
              <a:buChar char="Ø"/>
            </a:pPr>
            <a:r>
              <a:rPr lang="en-US" sz="3600" b="1" kern="100" dirty="0">
                <a:ea typeface="Calibri" panose="020F0502020204030204" pitchFamily="34" charset="0"/>
                <a:cs typeface="Times New Roman" panose="02020603050405020304" pitchFamily="18" charset="0"/>
              </a:rPr>
              <a:t>Potential Rule Violations</a:t>
            </a:r>
          </a:p>
          <a:p>
            <a:pPr marL="365760" indent="-571500">
              <a:spcBef>
                <a:spcPts val="0"/>
              </a:spcBef>
              <a:buFont typeface="Wingdings" panose="05000000000000000000" pitchFamily="2" charset="2"/>
              <a:buChar char="Ø"/>
            </a:pPr>
            <a:endParaRPr lang="en-US" sz="3600" b="1" kern="100" dirty="0">
              <a:ea typeface="Calibri" panose="020F0502020204030204" pitchFamily="34" charset="0"/>
              <a:cs typeface="Times New Roman" panose="02020603050405020304" pitchFamily="18" charset="0"/>
            </a:endParaRPr>
          </a:p>
          <a:p>
            <a:pPr marL="777240" lvl="2" indent="-571500">
              <a:spcBef>
                <a:spcPts val="0"/>
              </a:spcBef>
              <a:buFont typeface="Wingdings" panose="05000000000000000000" pitchFamily="2" charset="2"/>
              <a:buChar char="Ø"/>
            </a:pPr>
            <a:r>
              <a:rPr lang="en-US" sz="3075" kern="100" dirty="0">
                <a:ea typeface="Calibri" panose="020F0502020204030204" pitchFamily="34" charset="0"/>
                <a:cs typeface="Times New Roman" panose="02020603050405020304" pitchFamily="18" charset="0"/>
              </a:rPr>
              <a:t> </a:t>
            </a:r>
            <a:r>
              <a:rPr lang="en-US" sz="3600" kern="100" dirty="0">
                <a:ea typeface="Calibri" panose="020F0502020204030204" pitchFamily="34" charset="0"/>
                <a:cs typeface="Times New Roman" panose="02020603050405020304" pitchFamily="18" charset="0"/>
              </a:rPr>
              <a:t>Lawyer Competence – RPC 1.1</a:t>
            </a:r>
          </a:p>
          <a:p>
            <a:pPr marL="777240" lvl="2" indent="-571500">
              <a:spcBef>
                <a:spcPts val="0"/>
              </a:spcBef>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Meritorious Claims – RPC 3.1</a:t>
            </a:r>
          </a:p>
          <a:p>
            <a:pPr marL="777240" lvl="2" indent="-571500">
              <a:spcBef>
                <a:spcPts val="0"/>
              </a:spcBef>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Candor to tribunal – RPC 3.3</a:t>
            </a:r>
          </a:p>
          <a:p>
            <a:pPr marL="777240" lvl="2" indent="-571500">
              <a:spcBef>
                <a:spcPts val="0"/>
              </a:spcBef>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Conduct prejudicial to the administration of justice 	– RPC 8.4(d)</a:t>
            </a:r>
          </a:p>
          <a:p>
            <a:pPr marL="777240" lvl="2" indent="-571500">
              <a:spcBef>
                <a:spcPts val="0"/>
              </a:spcBef>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Rule 11 concerns</a:t>
            </a:r>
          </a:p>
          <a:p>
            <a:pPr marL="0" marR="0" indent="0">
              <a:spcBef>
                <a:spcPts val="0"/>
              </a:spcBef>
              <a:spcAft>
                <a:spcPts val="0"/>
              </a:spcAft>
              <a:buNone/>
            </a:pP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569632"/>
            <a:ext cx="10363200" cy="724523"/>
          </a:xfrm>
        </p:spPr>
        <p:txBody>
          <a:bodyPr/>
          <a:lstStyle/>
          <a:p>
            <a:r>
              <a:rPr lang="en-US" sz="3600" b="1" dirty="0">
                <a:latin typeface="Georgia" panose="02040502050405020303" pitchFamily="18" charset="0"/>
              </a:rPr>
              <a:t>Citation and Quote Fabrication Using AI</a:t>
            </a:r>
          </a:p>
        </p:txBody>
      </p:sp>
      <p:cxnSp>
        <p:nvCxnSpPr>
          <p:cNvPr id="4" name="Straight Connector 3"/>
          <p:cNvCxnSpPr/>
          <p:nvPr/>
        </p:nvCxnSpPr>
        <p:spPr>
          <a:xfrm>
            <a:off x="1752600" y="1219200"/>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498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orient="vert" idx="1"/>
          </p:nvPr>
        </p:nvSpPr>
        <p:spPr/>
        <p:txBody>
          <a:bodyPr>
            <a:normAutofit/>
          </a:bodyPr>
          <a:lstStyle/>
          <a:p>
            <a:pPr marL="338138" indent="-338138" algn="just">
              <a:buFont typeface="Wingdings" panose="05000000000000000000" pitchFamily="2" charset="2"/>
              <a:buChar char="Ø"/>
            </a:pPr>
            <a:endParaRPr lang="en-US" sz="3500">
              <a:latin typeface="Georgia" panose="02040502050405020303" pitchFamily="18" charset="0"/>
            </a:endParaRPr>
          </a:p>
          <a:p>
            <a:pPr algn="just"/>
            <a:endParaRPr lang="en-US" sz="3500">
              <a:latin typeface="Georgia" panose="02040502050405020303" pitchFamily="18" charset="0"/>
            </a:endParaRPr>
          </a:p>
          <a:p>
            <a:pPr algn="just"/>
            <a:endParaRPr lang="en-US" sz="350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p:txBody>
          <a:bodyPr/>
          <a:lstStyle/>
          <a:p>
            <a:r>
              <a:rPr lang="en-US" sz="3600" b="1" dirty="0">
                <a:latin typeface="Georgia" panose="02040502050405020303" pitchFamily="18" charset="0"/>
              </a:rPr>
              <a:t>Citation and Quote Fabrication</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282CAE-2921-A024-E7C2-D071AF518A29}"/>
              </a:ext>
            </a:extLst>
          </p:cNvPr>
          <p:cNvSpPr txBox="1"/>
          <p:nvPr/>
        </p:nvSpPr>
        <p:spPr>
          <a:xfrm>
            <a:off x="609600" y="1219200"/>
            <a:ext cx="11180064" cy="8125301"/>
          </a:xfrm>
          <a:prstGeom prst="rect">
            <a:avLst/>
          </a:prstGeom>
          <a:noFill/>
        </p:spPr>
        <p:txBody>
          <a:bodyPr wrap="square">
            <a:spAutoFit/>
          </a:bodyPr>
          <a:lstStyle/>
          <a:p>
            <a:pPr marL="571500" marR="0" indent="-571500">
              <a:spcBef>
                <a:spcPts val="0"/>
              </a:spcBef>
              <a:spcAft>
                <a:spcPts val="0"/>
              </a:spcAft>
              <a:buFont typeface="Wingdings" panose="05000000000000000000" pitchFamily="2" charset="2"/>
              <a:buChar char="Ø"/>
            </a:pPr>
            <a:r>
              <a:rPr lang="en-US" sz="3600" b="1" kern="100" dirty="0">
                <a:ea typeface="Calibri" panose="020F0502020204030204" pitchFamily="34" charset="0"/>
                <a:cs typeface="Times New Roman" panose="02020603050405020304" pitchFamily="18" charset="0"/>
              </a:rPr>
              <a:t>Disciplinary cases and sanctioned lawyers</a:t>
            </a:r>
          </a:p>
          <a:p>
            <a:pPr marR="0">
              <a:spcBef>
                <a:spcPts val="0"/>
              </a:spcBef>
              <a:spcAft>
                <a:spcPts val="0"/>
              </a:spcAft>
            </a:pPr>
            <a:r>
              <a:rPr lang="en-US" sz="3600" b="1" kern="100" dirty="0">
                <a:ea typeface="Calibri" panose="020F0502020204030204" pitchFamily="34" charset="0"/>
                <a:cs typeface="Times New Roman" panose="02020603050405020304" pitchFamily="18" charset="0"/>
              </a:rPr>
              <a:t> </a:t>
            </a:r>
          </a:p>
          <a:p>
            <a:pPr marL="571500" marR="0" indent="-571500">
              <a:spcBef>
                <a:spcPts val="0"/>
              </a:spcBef>
              <a:spcAft>
                <a:spcPts val="0"/>
              </a:spcAft>
              <a:buFont typeface="Arial" panose="020B0604020202020204" pitchFamily="34" charset="0"/>
              <a:buChar char="•"/>
            </a:pPr>
            <a:r>
              <a:rPr lang="en-US" sz="3600" i="1" kern="100" dirty="0">
                <a:ea typeface="Calibri" panose="020F0502020204030204" pitchFamily="34" charset="0"/>
                <a:cs typeface="Times New Roman" panose="02020603050405020304" pitchFamily="18" charset="0"/>
              </a:rPr>
              <a:t> People v. </a:t>
            </a:r>
            <a:r>
              <a:rPr lang="en-US" sz="3600" i="1" kern="100" dirty="0" err="1">
                <a:ea typeface="Calibri" panose="020F0502020204030204" pitchFamily="34" charset="0"/>
                <a:cs typeface="Times New Roman" panose="02020603050405020304" pitchFamily="18" charset="0"/>
              </a:rPr>
              <a:t>Crabill</a:t>
            </a:r>
            <a:r>
              <a:rPr lang="en-US" sz="3600" i="1" kern="100" dirty="0">
                <a:ea typeface="Calibri" panose="020F0502020204030204" pitchFamily="34" charset="0"/>
                <a:cs typeface="Times New Roman" panose="02020603050405020304" pitchFamily="18" charset="0"/>
              </a:rPr>
              <a:t> </a:t>
            </a:r>
            <a:r>
              <a:rPr lang="en-US" sz="3600" kern="100" dirty="0">
                <a:ea typeface="Calibri" panose="020F0502020204030204" pitchFamily="34" charset="0"/>
                <a:cs typeface="Times New Roman" panose="02020603050405020304" pitchFamily="18" charset="0"/>
              </a:rPr>
              <a:t>(Colorado, 2023)</a:t>
            </a:r>
          </a:p>
          <a:p>
            <a:pPr marL="571500" indent="-571500">
              <a:spcBef>
                <a:spcPts val="0"/>
              </a:spcBef>
              <a:buFont typeface="Arial" panose="020B0604020202020204" pitchFamily="34" charset="0"/>
              <a:buChar char="•"/>
            </a:pPr>
            <a:r>
              <a:rPr lang="en-US" sz="3600" i="1" kern="100" dirty="0">
                <a:ea typeface="Calibri" panose="020F0502020204030204" pitchFamily="34" charset="0"/>
                <a:cs typeface="Times New Roman" panose="02020603050405020304" pitchFamily="18" charset="0"/>
              </a:rPr>
              <a:t> In re </a:t>
            </a:r>
            <a:r>
              <a:rPr lang="en-US" sz="3600" i="1" kern="100" dirty="0" err="1">
                <a:ea typeface="Calibri" panose="020F0502020204030204" pitchFamily="34" charset="0"/>
                <a:cs typeface="Times New Roman" panose="02020603050405020304" pitchFamily="18" charset="0"/>
              </a:rPr>
              <a:t>Neusom</a:t>
            </a:r>
            <a:r>
              <a:rPr lang="en-US" sz="3600" i="1" kern="100" dirty="0">
                <a:ea typeface="Calibri" panose="020F0502020204030204" pitchFamily="34" charset="0"/>
                <a:cs typeface="Times New Roman" panose="02020603050405020304" pitchFamily="18" charset="0"/>
              </a:rPr>
              <a:t> </a:t>
            </a:r>
            <a:r>
              <a:rPr lang="en-US" sz="3600" kern="100" dirty="0">
                <a:ea typeface="Calibri" panose="020F0502020204030204" pitchFamily="34" charset="0"/>
                <a:cs typeface="Times New Roman" panose="02020603050405020304" pitchFamily="18" charset="0"/>
              </a:rPr>
              <a:t>(M.D. FL, 2024)</a:t>
            </a:r>
          </a:p>
          <a:p>
            <a:pPr marL="571500" indent="-571500">
              <a:spcBef>
                <a:spcPts val="0"/>
              </a:spcBef>
              <a:buFont typeface="Arial" panose="020B0604020202020204" pitchFamily="34" charset="0"/>
              <a:buChar char="•"/>
            </a:pPr>
            <a:r>
              <a:rPr lang="en-US" sz="3600" i="1" kern="100" dirty="0">
                <a:ea typeface="Calibri" panose="020F0502020204030204" pitchFamily="34" charset="0"/>
                <a:cs typeface="Times New Roman" panose="02020603050405020304" pitchFamily="18" charset="0"/>
              </a:rPr>
              <a:t> Mata v. Avianca, Inc. </a:t>
            </a:r>
            <a:r>
              <a:rPr lang="en-US" sz="3600" kern="100" dirty="0">
                <a:ea typeface="Calibri" panose="020F0502020204030204" pitchFamily="34" charset="0"/>
                <a:cs typeface="Times New Roman" panose="02020603050405020304" pitchFamily="18" charset="0"/>
              </a:rPr>
              <a:t>(S.D. N.Y, 2024)</a:t>
            </a:r>
          </a:p>
          <a:p>
            <a:pPr marL="571500" marR="0" indent="-571500">
              <a:spcBef>
                <a:spcPts val="0"/>
              </a:spcBef>
              <a:spcAft>
                <a:spcPts val="0"/>
              </a:spcAft>
              <a:buFont typeface="Arial" panose="020B0604020202020204" pitchFamily="34" charset="0"/>
              <a:buChar char="•"/>
            </a:pPr>
            <a:r>
              <a:rPr lang="en-US" sz="3600" i="1" kern="100" dirty="0">
                <a:ea typeface="Calibri" panose="020F0502020204030204" pitchFamily="34" charset="0"/>
                <a:cs typeface="Times New Roman" panose="02020603050405020304" pitchFamily="18" charset="0"/>
              </a:rPr>
              <a:t> Park v. Kim </a:t>
            </a:r>
            <a:r>
              <a:rPr lang="en-US" sz="3600" kern="100" dirty="0">
                <a:ea typeface="Calibri" panose="020F0502020204030204" pitchFamily="34" charset="0"/>
                <a:cs typeface="Times New Roman" panose="02020603050405020304" pitchFamily="18" charset="0"/>
              </a:rPr>
              <a:t>(United States 2d. Cir., 2024)</a:t>
            </a:r>
          </a:p>
          <a:p>
            <a:pPr marL="571500" marR="0" indent="-571500">
              <a:spcBef>
                <a:spcPts val="0"/>
              </a:spcBef>
              <a:spcAft>
                <a:spcPts val="0"/>
              </a:spcAft>
              <a:buFont typeface="Arial" panose="020B0604020202020204" pitchFamily="34" charset="0"/>
              <a:buChar char="•"/>
            </a:pPr>
            <a:r>
              <a:rPr lang="en-US" sz="3600" i="1" kern="100" dirty="0">
                <a:ea typeface="Calibri" panose="020F0502020204030204" pitchFamily="34" charset="0"/>
                <a:cs typeface="Times New Roman" panose="02020603050405020304" pitchFamily="18" charset="0"/>
              </a:rPr>
              <a:t> Smith v. Farwell </a:t>
            </a:r>
            <a:r>
              <a:rPr lang="en-US" sz="3600" kern="100" dirty="0">
                <a:ea typeface="Calibri" panose="020F0502020204030204" pitchFamily="34" charset="0"/>
                <a:cs typeface="Times New Roman" panose="02020603050405020304" pitchFamily="18" charset="0"/>
              </a:rPr>
              <a:t>(Mass., 2024)</a:t>
            </a:r>
          </a:p>
          <a:p>
            <a:pPr marL="0" marR="0" indent="0">
              <a:spcBef>
                <a:spcPts val="0"/>
              </a:spcBef>
              <a:spcAft>
                <a:spcPts val="0"/>
              </a:spcAft>
              <a:buNone/>
            </a:pPr>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marL="1028700" lvl="1" indent="-571500">
              <a:buFont typeface="Wingdings" panose="05000000000000000000" pitchFamily="2" charset="2"/>
              <a:buChar char="Ø"/>
            </a:pPr>
            <a:endParaRPr lang="en-US" sz="3600" kern="100" dirty="0">
              <a:ea typeface="Calibri" panose="020F0502020204030204" pitchFamily="34" charset="0"/>
              <a:cs typeface="Times New Roman" panose="02020603050405020304" pitchFamily="18" charset="0"/>
            </a:endParaRPr>
          </a:p>
          <a:p>
            <a:pPr lvl="1"/>
            <a:endParaRPr lang="en-US" sz="3600" kern="100" dirty="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304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606A-B5B1-4935-8043-4AF67D07B4CC}"/>
              </a:ext>
            </a:extLst>
          </p:cNvPr>
          <p:cNvSpPr>
            <a:spLocks noGrp="1"/>
          </p:cNvSpPr>
          <p:nvPr>
            <p:ph type="title"/>
          </p:nvPr>
        </p:nvSpPr>
        <p:spPr>
          <a:xfrm>
            <a:off x="838200" y="2743200"/>
            <a:ext cx="10515600" cy="1295399"/>
          </a:xfrm>
        </p:spPr>
        <p:txBody>
          <a:bodyPr/>
          <a:lstStyle/>
          <a:p>
            <a:r>
              <a:rPr lang="en-US" dirty="0">
                <a:solidFill>
                  <a:srgbClr val="AD8800"/>
                </a:solidFill>
                <a:latin typeface="Georgia" panose="02040502050405020303" pitchFamily="18" charset="0"/>
              </a:rPr>
              <a:t>questions</a:t>
            </a:r>
            <a:endParaRPr lang="en-US" dirty="0">
              <a:solidFill>
                <a:srgbClr val="AD8800"/>
              </a:solidFill>
            </a:endParaRPr>
          </a:p>
        </p:txBody>
      </p:sp>
    </p:spTree>
    <p:extLst>
      <p:ext uri="{BB962C8B-B14F-4D97-AF65-F5344CB8AC3E}">
        <p14:creationId xmlns:p14="http://schemas.microsoft.com/office/powerpoint/2010/main" val="390095965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R="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a:t>
            </a:r>
            <a:r>
              <a:rPr lang="en-US" sz="3600" kern="100" dirty="0">
                <a:effectLst/>
                <a:ea typeface="Calibri" panose="020F0502020204030204" pitchFamily="34" charset="0"/>
                <a:cs typeface="Times New Roman" panose="02020603050405020304" pitchFamily="18" charset="0"/>
              </a:rPr>
              <a:t>Large Language Models (LLMs) are deep learning models that use a transformer architecture to process and generate human-like text. </a:t>
            </a:r>
          </a:p>
          <a:p>
            <a:pPr marL="0" marR="0" indent="0">
              <a:spcBef>
                <a:spcPts val="0"/>
              </a:spcBef>
              <a:spcAft>
                <a:spcPts val="0"/>
              </a:spcAft>
              <a:buNone/>
            </a:pPr>
            <a:endParaRPr lang="en-US" sz="3600" kern="100" dirty="0">
              <a:effectLst/>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3600" kern="100" dirty="0">
                <a:effectLst/>
                <a:ea typeface="Calibri" panose="020F0502020204030204" pitchFamily="34" charset="0"/>
                <a:cs typeface="Times New Roman" panose="02020603050405020304" pitchFamily="18" charset="0"/>
              </a:rPr>
              <a:t>The transformer architecture is made up of neural networks that work together to learn the meaning of text by analyzing relationships between words and phrases.</a:t>
            </a:r>
          </a:p>
          <a:p>
            <a:pPr marL="0" indent="0" algn="just">
              <a:buNone/>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108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600200"/>
            <a:ext cx="10515600" cy="4191000"/>
          </a:xfrm>
        </p:spPr>
        <p:txBody>
          <a:bodyPr/>
          <a:lstStyle/>
          <a:p>
            <a:r>
              <a:rPr lang="en-US" sz="3600" dirty="0">
                <a:solidFill>
                  <a:srgbClr val="AD8800"/>
                </a:solidFill>
                <a:latin typeface="Georgia" pitchFamily="18" charset="0"/>
              </a:rPr>
              <a:t>ethics assistance</a:t>
            </a:r>
            <a:br>
              <a:rPr lang="en-US" sz="5000" dirty="0">
                <a:solidFill>
                  <a:srgbClr val="AD8800"/>
                </a:solidFill>
                <a:latin typeface="Georgia" pitchFamily="18" charset="0"/>
              </a:rPr>
            </a:br>
            <a:endParaRPr lang="en-US" sz="5000" dirty="0">
              <a:solidFill>
                <a:srgbClr val="AD8800"/>
              </a:solidFill>
              <a:latin typeface="Georgia" pitchFamily="18" charset="0"/>
            </a:endParaRPr>
          </a:p>
        </p:txBody>
      </p:sp>
      <p:sp>
        <p:nvSpPr>
          <p:cNvPr id="2" name="Rectangle 1"/>
          <p:cNvSpPr/>
          <p:nvPr/>
        </p:nvSpPr>
        <p:spPr>
          <a:xfrm>
            <a:off x="1295400" y="2438400"/>
            <a:ext cx="10134600" cy="4031873"/>
          </a:xfrm>
          <a:prstGeom prst="rect">
            <a:avLst/>
          </a:prstGeom>
        </p:spPr>
        <p:txBody>
          <a:bodyPr wrap="square">
            <a:spAutoFit/>
          </a:bodyPr>
          <a:lstStyle/>
          <a:p>
            <a:pPr marL="457200" indent="-457200">
              <a:buFont typeface="Arial" panose="020B0604020202020204" pitchFamily="34" charset="0"/>
              <a:buChar char="•"/>
            </a:pPr>
            <a:r>
              <a:rPr lang="en-US" sz="3200" dirty="0">
                <a:solidFill>
                  <a:prstClr val="black"/>
                </a:solidFill>
              </a:rPr>
              <a:t>Rick Dove:  </a:t>
            </a:r>
            <a:r>
              <a:rPr lang="en-US" sz="3200" dirty="0">
                <a:solidFill>
                  <a:prstClr val="black"/>
                </a:solidFill>
                <a:hlinkClick r:id="rId3"/>
              </a:rPr>
              <a:t>rick.dove@bpc.ohio.gov</a:t>
            </a:r>
            <a:endParaRPr lang="en-US" sz="3200" dirty="0">
              <a:solidFill>
                <a:prstClr val="black"/>
              </a:solidFill>
            </a:endParaRPr>
          </a:p>
          <a:p>
            <a:pPr marL="457200" indent="-457200">
              <a:buFont typeface="Arial" panose="020B0604020202020204" pitchFamily="34" charset="0"/>
              <a:buChar char="•"/>
            </a:pPr>
            <a:r>
              <a:rPr lang="en-US" sz="3200" dirty="0">
                <a:solidFill>
                  <a:prstClr val="black"/>
                </a:solidFill>
              </a:rPr>
              <a:t>Allan Asbury:  </a:t>
            </a:r>
            <a:r>
              <a:rPr lang="en-US" sz="3200" dirty="0">
                <a:solidFill>
                  <a:prstClr val="black"/>
                </a:solidFill>
                <a:hlinkClick r:id="rId4"/>
              </a:rPr>
              <a:t>allan.asbury@bpc.ohio.gov</a:t>
            </a:r>
            <a:r>
              <a:rPr lang="en-US" sz="3200" dirty="0">
                <a:solidFill>
                  <a:prstClr val="black"/>
                </a:solidFill>
              </a:rPr>
              <a:t>  </a:t>
            </a:r>
          </a:p>
          <a:p>
            <a:pPr marL="457200" indent="-457200">
              <a:buFont typeface="Arial" panose="020B0604020202020204" pitchFamily="34" charset="0"/>
              <a:buChar char="•"/>
            </a:pPr>
            <a:r>
              <a:rPr lang="en-US" sz="3200" dirty="0">
                <a:solidFill>
                  <a:prstClr val="black"/>
                </a:solidFill>
              </a:rPr>
              <a:t>Website:  </a:t>
            </a:r>
            <a:r>
              <a:rPr lang="en-US" sz="3200" dirty="0">
                <a:solidFill>
                  <a:prstClr val="black"/>
                </a:solidFill>
                <a:hlinkClick r:id="rId5"/>
              </a:rPr>
              <a:t>www.bpc.ohio.gov</a:t>
            </a:r>
            <a:r>
              <a:rPr lang="en-US" sz="3200" dirty="0">
                <a:solidFill>
                  <a:prstClr val="black"/>
                </a:solidFill>
              </a:rPr>
              <a:t>  </a:t>
            </a:r>
          </a:p>
          <a:p>
            <a:pPr marL="457200" indent="-457200">
              <a:buFont typeface="Arial" panose="020B0604020202020204" pitchFamily="34" charset="0"/>
              <a:buChar char="•"/>
            </a:pPr>
            <a:r>
              <a:rPr lang="en-US" sz="3200" dirty="0">
                <a:solidFill>
                  <a:prstClr val="black"/>
                </a:solidFill>
              </a:rPr>
              <a:t>Telephone:  614-387-9370</a:t>
            </a:r>
          </a:p>
          <a:p>
            <a:pPr marL="457200" indent="-457200">
              <a:buFont typeface="Arial" panose="020B0604020202020204" pitchFamily="34" charset="0"/>
              <a:buChar char="•"/>
            </a:pPr>
            <a:endParaRPr lang="en-US" sz="3200" dirty="0">
              <a:solidFill>
                <a:prstClr val="black"/>
              </a:solidFill>
              <a:latin typeface="Georgia" panose="02040502050405020303" pitchFamily="18" charset="0"/>
            </a:endParaRPr>
          </a:p>
          <a:p>
            <a:endParaRPr lang="en-US" sz="3200" dirty="0">
              <a:solidFill>
                <a:prstClr val="black"/>
              </a:solidFill>
              <a:latin typeface="Georgia" panose="02040502050405020303" pitchFamily="18" charset="0"/>
            </a:endParaRPr>
          </a:p>
          <a:p>
            <a:pPr marL="457200" indent="-457200">
              <a:buFont typeface="Arial" panose="020B0604020202020204" pitchFamily="34" charset="0"/>
              <a:buChar char="•"/>
            </a:pPr>
            <a:endParaRPr lang="en-US" sz="3200" dirty="0">
              <a:solidFill>
                <a:prstClr val="black"/>
              </a:solidFill>
              <a:latin typeface="Georgia" panose="02040502050405020303" pitchFamily="18" charset="0"/>
            </a:endParaRPr>
          </a:p>
          <a:p>
            <a:endParaRPr lang="en-US" sz="32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198893420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Miller Becker seminar</a:t>
            </a:r>
          </a:p>
          <a:p>
            <a:r>
              <a:rPr lang="en-US" dirty="0"/>
              <a:t>2024</a:t>
            </a:r>
          </a:p>
          <a:p>
            <a:endParaRPr lang="en-US" dirty="0"/>
          </a:p>
          <a:p>
            <a:r>
              <a:rPr lang="en-US" dirty="0"/>
              <a:t>David </a:t>
            </a:r>
            <a:r>
              <a:rPr lang="en-US" dirty="0" err="1"/>
              <a:t>Hejmanowski</a:t>
            </a:r>
            <a:r>
              <a:rPr lang="en-US" dirty="0"/>
              <a:t>, Judge</a:t>
            </a:r>
          </a:p>
          <a:p>
            <a:r>
              <a:rPr lang="en-US" dirty="0"/>
              <a:t>Delaware County Probate/Juvenile Court</a:t>
            </a:r>
          </a:p>
        </p:txBody>
      </p:sp>
      <p:sp>
        <p:nvSpPr>
          <p:cNvPr id="2" name="Title 1"/>
          <p:cNvSpPr>
            <a:spLocks noGrp="1"/>
          </p:cNvSpPr>
          <p:nvPr>
            <p:ph type="ctrTitle"/>
          </p:nvPr>
        </p:nvSpPr>
        <p:spPr/>
        <p:txBody>
          <a:bodyPr>
            <a:normAutofit fontScale="90000"/>
          </a:bodyPr>
          <a:lstStyle/>
          <a:p>
            <a:r>
              <a:rPr lang="en-US" dirty="0"/>
              <a:t>AI Ethics Pitfalls for </a:t>
            </a:r>
            <a:br>
              <a:rPr lang="en-US" dirty="0"/>
            </a:br>
            <a:r>
              <a:rPr lang="en-US" dirty="0"/>
              <a:t>Judges and Magistrates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1.2 Confidence in the Judiciary</a:t>
            </a:r>
          </a:p>
        </p:txBody>
      </p:sp>
      <p:sp>
        <p:nvSpPr>
          <p:cNvPr id="3" name="Content Placeholder 2"/>
          <p:cNvSpPr>
            <a:spLocks noGrp="1"/>
          </p:cNvSpPr>
          <p:nvPr>
            <p:ph sz="quarter" idx="1"/>
          </p:nvPr>
        </p:nvSpPr>
        <p:spPr/>
        <p:txBody>
          <a:bodyPr>
            <a:normAutofit/>
          </a:bodyPr>
          <a:lstStyle/>
          <a:p>
            <a:r>
              <a:rPr lang="en-US" sz="3600" dirty="0"/>
              <a:t>A judge shall act at all times in a manner that promotes public confidence in the independence, integrity, and impartiality of the judiciary, and shall avoid impropriety and the appearance of impropriety.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NCSC AI Guidance  (8/2024)</a:t>
            </a:r>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2262449" y="1779304"/>
            <a:ext cx="7630590" cy="4067743"/>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to Preside</a:t>
            </a: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825625" y="2042993"/>
            <a:ext cx="8504238" cy="3540365"/>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to Preside</a:t>
            </a:r>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1828801" y="1676400"/>
            <a:ext cx="8326013" cy="191479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2133601" y="3733800"/>
            <a:ext cx="7991475" cy="1493018"/>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2971801" y="5562601"/>
            <a:ext cx="7288213" cy="638175"/>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NCSC Guidance</a:t>
            </a:r>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2488679" y="1527175"/>
            <a:ext cx="7178131" cy="45720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NCSC Guidance</a:t>
            </a:r>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2955877" y="1527175"/>
            <a:ext cx="6243735" cy="45720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Bar of Michigan</a:t>
            </a:r>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1881396" y="2093673"/>
            <a:ext cx="8392697" cy="343900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 Virginia Adv. Op. 2023-22</a:t>
            </a:r>
          </a:p>
        </p:txBody>
      </p:sp>
      <p:pic>
        <p:nvPicPr>
          <p:cNvPr id="12290" name="Picture 2"/>
          <p:cNvPicPr>
            <a:picLocks noGrp="1" noChangeAspect="1" noChangeArrowheads="1"/>
          </p:cNvPicPr>
          <p:nvPr>
            <p:ph sz="quarter" idx="1"/>
          </p:nvPr>
        </p:nvPicPr>
        <p:blipFill>
          <a:blip r:embed="rId2" cstate="print"/>
          <a:srcRect/>
          <a:stretch>
            <a:fillRect/>
          </a:stretch>
        </p:blipFill>
        <p:spPr bwMode="auto">
          <a:xfrm>
            <a:off x="2433923" y="2198462"/>
            <a:ext cx="7287643" cy="322942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R="0">
              <a:spcBef>
                <a:spcPts val="0"/>
              </a:spcBef>
              <a:spcAft>
                <a:spcPts val="0"/>
              </a:spcAft>
              <a:buFont typeface="Wingdings" panose="05000000000000000000" pitchFamily="2" charset="2"/>
              <a:buChar char="Ø"/>
            </a:pPr>
            <a:r>
              <a:rPr lang="en-US" sz="3600" kern="100" dirty="0">
                <a:ea typeface="Calibri" panose="020F0502020204030204" pitchFamily="34" charset="0"/>
                <a:cs typeface="Times New Roman" panose="02020603050405020304" pitchFamily="18" charset="0"/>
              </a:rPr>
              <a:t> </a:t>
            </a:r>
            <a:r>
              <a:rPr lang="en-US" sz="3600" kern="100" dirty="0">
                <a:effectLst/>
                <a:ea typeface="Calibri" panose="020F0502020204030204" pitchFamily="34" charset="0"/>
                <a:cs typeface="Times New Roman" panose="02020603050405020304" pitchFamily="18" charset="0"/>
              </a:rPr>
              <a:t>LLMs are deep learning models that use a transformer architecture to process and generate human-like text. The transformer architecture is made up of neural networks that work together to learn the meaning of text by analyzing relationships between words and phrases.</a:t>
            </a:r>
          </a:p>
          <a:p>
            <a:pPr marL="0" indent="0" algn="just">
              <a:buNone/>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36F842F-5179-F58F-0776-526D3511CBBC}"/>
              </a:ext>
            </a:extLst>
          </p:cNvPr>
          <p:cNvPicPr>
            <a:picLocks noChangeAspect="1"/>
          </p:cNvPicPr>
          <p:nvPr/>
        </p:nvPicPr>
        <p:blipFill>
          <a:blip r:embed="rId3">
            <a:alphaModFix/>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77399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to Preside</a:t>
            </a:r>
          </a:p>
        </p:txBody>
      </p:sp>
      <p:pic>
        <p:nvPicPr>
          <p:cNvPr id="10242" name="Picture 2"/>
          <p:cNvPicPr>
            <a:picLocks noGrp="1" noChangeAspect="1" noChangeArrowheads="1"/>
          </p:cNvPicPr>
          <p:nvPr>
            <p:ph sz="quarter" idx="1"/>
          </p:nvPr>
        </p:nvPicPr>
        <p:blipFill>
          <a:blip r:embed="rId2" cstate="print"/>
          <a:srcRect/>
          <a:stretch>
            <a:fillRect/>
          </a:stretch>
        </p:blipFill>
        <p:spPr bwMode="auto">
          <a:xfrm>
            <a:off x="1943317" y="1745962"/>
            <a:ext cx="8268855" cy="4134427"/>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to Preside</a:t>
            </a:r>
          </a:p>
        </p:txBody>
      </p:sp>
      <p:pic>
        <p:nvPicPr>
          <p:cNvPr id="11266" name="Picture 2"/>
          <p:cNvPicPr>
            <a:picLocks noGrp="1" noChangeAspect="1" noChangeArrowheads="1"/>
          </p:cNvPicPr>
          <p:nvPr>
            <p:ph sz="quarter" idx="1"/>
          </p:nvPr>
        </p:nvPicPr>
        <p:blipFill>
          <a:blip r:embed="rId2" cstate="print"/>
          <a:srcRect/>
          <a:stretch>
            <a:fillRect/>
          </a:stretch>
        </p:blipFill>
        <p:spPr bwMode="auto">
          <a:xfrm>
            <a:off x="3215082" y="1607830"/>
            <a:ext cx="5725324" cy="4410691"/>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Byrd v. Woodland Springs (Texas, 2024)</a:t>
            </a:r>
          </a:p>
        </p:txBody>
      </p:sp>
      <p:pic>
        <p:nvPicPr>
          <p:cNvPr id="19458" name="Picture 2"/>
          <p:cNvPicPr>
            <a:picLocks noGrp="1" noChangeAspect="1" noChangeArrowheads="1"/>
          </p:cNvPicPr>
          <p:nvPr>
            <p:ph sz="quarter" idx="1"/>
          </p:nvPr>
        </p:nvPicPr>
        <p:blipFill>
          <a:blip r:embed="rId2" cstate="print"/>
          <a:srcRect/>
          <a:stretch>
            <a:fillRect/>
          </a:stretch>
        </p:blipFill>
        <p:spPr bwMode="auto">
          <a:xfrm>
            <a:off x="4191001" y="3886201"/>
            <a:ext cx="5620535" cy="1657581"/>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cstate="print"/>
          <a:srcRect/>
          <a:stretch>
            <a:fillRect/>
          </a:stretch>
        </p:blipFill>
        <p:spPr bwMode="auto">
          <a:xfrm>
            <a:off x="2667001" y="1981200"/>
            <a:ext cx="2771775" cy="12954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2.3 Bias, Prejudice and Harassment</a:t>
            </a:r>
          </a:p>
        </p:txBody>
      </p:sp>
      <p:sp>
        <p:nvSpPr>
          <p:cNvPr id="3" name="Content Placeholder 2"/>
          <p:cNvSpPr>
            <a:spLocks noGrp="1"/>
          </p:cNvSpPr>
          <p:nvPr>
            <p:ph sz="quarter" idx="1"/>
          </p:nvPr>
        </p:nvSpPr>
        <p:spPr/>
        <p:txBody>
          <a:bodyPr>
            <a:normAutofit/>
          </a:bodyPr>
          <a:lstStyle/>
          <a:p>
            <a:r>
              <a:rPr lang="en-US" dirty="0"/>
              <a:t>(A) A judge shall perform the duties of judicial office, including administrative duties, without bias or prejudice.</a:t>
            </a:r>
          </a:p>
          <a:p>
            <a:pPr>
              <a:buNone/>
            </a:pPr>
            <a:endParaRPr lang="en-US" dirty="0"/>
          </a:p>
          <a:p>
            <a:r>
              <a:rPr lang="en-US" dirty="0"/>
              <a:t>(B) A judge shall not, in the performance of judicial duties, by words or conduct manifest bias or prejudice, or engage in harassment, including but not limited to bias, prejudice, or harassment based upon race, sex, gender, religion, national origin, ethnicity, disability, age, sexual orientation, marital status, socioeconomic status, or political affiliation, and shall not permit court staff, court officials, or others subject to the judge’s direction and control to do so.</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Connecticut Judicial Branch</a:t>
            </a:r>
          </a:p>
        </p:txBody>
      </p:sp>
      <p:pic>
        <p:nvPicPr>
          <p:cNvPr id="17410" name="Picture 2"/>
          <p:cNvPicPr>
            <a:picLocks noGrp="1" noChangeAspect="1" noChangeArrowheads="1"/>
          </p:cNvPicPr>
          <p:nvPr>
            <p:ph sz="quarter" idx="1"/>
          </p:nvPr>
        </p:nvPicPr>
        <p:blipFill>
          <a:blip r:embed="rId2" cstate="print"/>
          <a:srcRect/>
          <a:stretch>
            <a:fillRect/>
          </a:stretch>
        </p:blipFill>
        <p:spPr bwMode="auto">
          <a:xfrm>
            <a:off x="3510398" y="1826935"/>
            <a:ext cx="5134692" cy="397248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Jersey Supreme Court</a:t>
            </a:r>
          </a:p>
        </p:txBody>
      </p:sp>
      <p:pic>
        <p:nvPicPr>
          <p:cNvPr id="18434" name="Picture 2"/>
          <p:cNvPicPr>
            <a:picLocks noGrp="1" noChangeAspect="1" noChangeArrowheads="1"/>
          </p:cNvPicPr>
          <p:nvPr>
            <p:ph sz="quarter" idx="1"/>
          </p:nvPr>
        </p:nvPicPr>
        <p:blipFill>
          <a:blip r:embed="rId2" cstate="print"/>
          <a:srcRect/>
          <a:stretch>
            <a:fillRect/>
          </a:stretch>
        </p:blipFill>
        <p:spPr bwMode="auto">
          <a:xfrm>
            <a:off x="3534214" y="2693831"/>
            <a:ext cx="5087060" cy="2238688"/>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2.7 Responsibility to Decide</a:t>
            </a:r>
          </a:p>
        </p:txBody>
      </p:sp>
      <p:sp>
        <p:nvSpPr>
          <p:cNvPr id="3" name="Content Placeholder 2"/>
          <p:cNvSpPr>
            <a:spLocks noGrp="1"/>
          </p:cNvSpPr>
          <p:nvPr>
            <p:ph sz="quarter" idx="1"/>
          </p:nvPr>
        </p:nvSpPr>
        <p:spPr>
          <a:xfrm>
            <a:off x="1825752" y="1527048"/>
            <a:ext cx="8503920" cy="4797552"/>
          </a:xfrm>
        </p:spPr>
        <p:txBody>
          <a:bodyPr>
            <a:normAutofit/>
          </a:bodyPr>
          <a:lstStyle/>
          <a:p>
            <a:r>
              <a:rPr lang="en-US" sz="4000" dirty="0"/>
              <a:t>A judge shall hear and decide matters assigned to the judge, except when disqualification is required by Rule 2.11 or other law.</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 Virginia Adv. Op. 2023-22</a:t>
            </a:r>
          </a:p>
        </p:txBody>
      </p:sp>
      <p:pic>
        <p:nvPicPr>
          <p:cNvPr id="13320" name="Picture 8"/>
          <p:cNvPicPr>
            <a:picLocks noGrp="1" noChangeAspect="1" noChangeArrowheads="1"/>
          </p:cNvPicPr>
          <p:nvPr>
            <p:ph sz="quarter" idx="1"/>
          </p:nvPr>
        </p:nvPicPr>
        <p:blipFill>
          <a:blip r:embed="rId2" cstate="print"/>
          <a:srcRect/>
          <a:stretch>
            <a:fillRect/>
          </a:stretch>
        </p:blipFill>
        <p:spPr bwMode="auto">
          <a:xfrm>
            <a:off x="2495844" y="1855514"/>
            <a:ext cx="7163800" cy="3915322"/>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Dakota Supreme Court</a:t>
            </a:r>
          </a:p>
        </p:txBody>
      </p:sp>
      <p:pic>
        <p:nvPicPr>
          <p:cNvPr id="16386" name="Picture 2"/>
          <p:cNvPicPr>
            <a:picLocks noGrp="1" noChangeAspect="1" noChangeArrowheads="1"/>
          </p:cNvPicPr>
          <p:nvPr>
            <p:ph sz="quarter" idx="1"/>
          </p:nvPr>
        </p:nvPicPr>
        <p:blipFill>
          <a:blip r:embed="rId2" cstate="print"/>
          <a:srcRect/>
          <a:stretch>
            <a:fillRect/>
          </a:stretch>
        </p:blipFill>
        <p:spPr bwMode="auto">
          <a:xfrm>
            <a:off x="4601163" y="1612593"/>
            <a:ext cx="2953162" cy="4401165"/>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2.7 Responsibility to Decide</a:t>
            </a:r>
          </a:p>
        </p:txBody>
      </p:sp>
      <p:sp>
        <p:nvSpPr>
          <p:cNvPr id="3" name="Content Placeholder 2"/>
          <p:cNvSpPr>
            <a:spLocks noGrp="1"/>
          </p:cNvSpPr>
          <p:nvPr>
            <p:ph sz="quarter" idx="1"/>
          </p:nvPr>
        </p:nvSpPr>
        <p:spPr/>
        <p:txBody>
          <a:bodyPr/>
          <a:lstStyle/>
          <a:p>
            <a:pPr>
              <a:buNone/>
            </a:pPr>
            <a:r>
              <a:rPr lang="en-US" dirty="0"/>
              <a:t> </a:t>
            </a:r>
          </a:p>
        </p:txBody>
      </p:sp>
      <p:pic>
        <p:nvPicPr>
          <p:cNvPr id="1026" name="Picture 2"/>
          <p:cNvPicPr>
            <a:picLocks noChangeAspect="1" noChangeArrowheads="1"/>
          </p:cNvPicPr>
          <p:nvPr/>
        </p:nvPicPr>
        <p:blipFill>
          <a:blip r:embed="rId2" cstate="print"/>
          <a:srcRect/>
          <a:stretch>
            <a:fillRect/>
          </a:stretch>
        </p:blipFill>
        <p:spPr bwMode="auto">
          <a:xfrm>
            <a:off x="3581400" y="1524000"/>
            <a:ext cx="5181600" cy="486789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R="0">
              <a:spcBef>
                <a:spcPts val="0"/>
              </a:spcBef>
              <a:spcAft>
                <a:spcPts val="0"/>
              </a:spcAft>
              <a:buFont typeface="Wingdings" panose="05000000000000000000" pitchFamily="2" charset="2"/>
              <a:buChar char="Ø"/>
            </a:pPr>
            <a:r>
              <a:rPr kumimoji="0" lang="en-US" sz="3600" b="1" i="0" u="none" strike="noStrike" kern="100" cap="none" spc="0" normalizeH="0" baseline="0" noProof="0" dirty="0">
                <a:ln>
                  <a:noFill/>
                </a:ln>
                <a:solidFill>
                  <a:prstClr val="black"/>
                </a:solidFill>
                <a:uLnTx/>
                <a:uFillTx/>
                <a:cs typeface="Times New Roman" panose="02020603050405020304" pitchFamily="18" charset="0"/>
              </a:rPr>
              <a:t>Some</a:t>
            </a:r>
            <a:r>
              <a:rPr kumimoji="0" lang="en-US" sz="3600" b="0" i="0" u="none" strike="noStrike" kern="100" cap="none" spc="0" normalizeH="0" baseline="0" noProof="0" dirty="0">
                <a:ln>
                  <a:noFill/>
                </a:ln>
                <a:solidFill>
                  <a:prstClr val="black"/>
                </a:solidFill>
                <a:uLnTx/>
                <a:uFillTx/>
                <a:cs typeface="Times New Roman" panose="02020603050405020304" pitchFamily="18" charset="0"/>
              </a:rPr>
              <a:t> </a:t>
            </a:r>
            <a:r>
              <a:rPr kumimoji="0" lang="en-US" sz="3600" b="1" i="0" u="none" strike="noStrike" kern="100" cap="none" spc="0" normalizeH="0" baseline="0" noProof="0" dirty="0">
                <a:ln>
                  <a:noFill/>
                </a:ln>
                <a:solidFill>
                  <a:prstClr val="black"/>
                </a:solidFill>
                <a:uLnTx/>
                <a:uFillTx/>
                <a:cs typeface="Times New Roman" panose="02020603050405020304" pitchFamily="18" charset="0"/>
              </a:rPr>
              <a:t>Key</a:t>
            </a:r>
            <a:r>
              <a:rPr kumimoji="0" lang="en-US" sz="3600" b="0" i="0" u="none" strike="noStrike" kern="100" cap="none" spc="0" normalizeH="0" baseline="0" noProof="0" dirty="0">
                <a:ln>
                  <a:noFill/>
                </a:ln>
                <a:solidFill>
                  <a:prstClr val="black"/>
                </a:solidFill>
                <a:uLnTx/>
                <a:uFillTx/>
                <a:cs typeface="Times New Roman" panose="02020603050405020304" pitchFamily="18" charset="0"/>
              </a:rPr>
              <a:t> </a:t>
            </a:r>
            <a:r>
              <a:rPr kumimoji="0" lang="en-US" sz="3600" b="1" i="0" u="none" strike="noStrike" kern="100" cap="none" spc="0" normalizeH="0" baseline="0" noProof="0" dirty="0">
                <a:ln>
                  <a:noFill/>
                </a:ln>
                <a:solidFill>
                  <a:prstClr val="black"/>
                </a:solidFill>
                <a:uLnTx/>
                <a:uFillTx/>
                <a:cs typeface="Times New Roman" panose="02020603050405020304" pitchFamily="18" charset="0"/>
              </a:rPr>
              <a:t>Features of LLMs:</a:t>
            </a:r>
          </a:p>
          <a:p>
            <a:pPr marL="0" marR="0" indent="0">
              <a:spcBef>
                <a:spcPts val="0"/>
              </a:spcBef>
              <a:spcAft>
                <a:spcPts val="0"/>
              </a:spcAft>
              <a:buNone/>
            </a:pPr>
            <a:endParaRPr kumimoji="0" lang="en-US" sz="3600" b="0" i="0" u="none" strike="noStrike" kern="100" cap="none" spc="0" normalizeH="0" baseline="0" noProof="0" dirty="0">
              <a:ln>
                <a:noFill/>
              </a:ln>
              <a:solidFill>
                <a:prstClr val="black"/>
              </a:solidFill>
              <a:uLnTx/>
              <a:uFillTx/>
              <a:cs typeface="Times New Roman" panose="02020603050405020304" pitchFamily="18" charset="0"/>
            </a:endParaRPr>
          </a:p>
          <a:p>
            <a:pPr lvl="1">
              <a:spcBef>
                <a:spcPts val="0"/>
              </a:spcBef>
              <a:buFont typeface="Wingdings" panose="05000000000000000000" pitchFamily="2" charset="2"/>
              <a:buChar char="Ø"/>
            </a:pPr>
            <a:r>
              <a:rPr lang="en-US" sz="3600" kern="100" dirty="0">
                <a:solidFill>
                  <a:prstClr val="black"/>
                </a:solidFill>
                <a:cs typeface="Times New Roman" panose="02020603050405020304" pitchFamily="18" charset="0"/>
              </a:rPr>
              <a:t> </a:t>
            </a:r>
            <a:r>
              <a:rPr kumimoji="0" lang="en-US" sz="3600" b="0" i="0" u="none" strike="noStrike" kern="100" cap="none" spc="0" normalizeH="0" baseline="0" noProof="0" dirty="0">
                <a:ln>
                  <a:noFill/>
                </a:ln>
                <a:solidFill>
                  <a:prstClr val="black"/>
                </a:solidFill>
                <a:uLnTx/>
                <a:uFillTx/>
                <a:cs typeface="Times New Roman" panose="02020603050405020304" pitchFamily="18" charset="0"/>
              </a:rPr>
              <a:t>Self attention </a:t>
            </a:r>
            <a:r>
              <a:rPr lang="en-US" sz="3600" kern="100" dirty="0">
                <a:solidFill>
                  <a:prstClr val="black"/>
                </a:solidFill>
                <a:cs typeface="Times New Roman" panose="02020603050405020304" pitchFamily="18" charset="0"/>
              </a:rPr>
              <a:t>mechanisms – allows the model to </a:t>
            </a:r>
            <a:r>
              <a:rPr kumimoji="0" lang="en-US" sz="3600" b="0" i="0" u="none" strike="noStrike" kern="100" cap="none" spc="0" normalizeH="0" baseline="0" noProof="0" dirty="0">
                <a:ln>
                  <a:noFill/>
                </a:ln>
                <a:solidFill>
                  <a:prstClr val="black"/>
                </a:solidFill>
                <a:uLnTx/>
                <a:uFillTx/>
                <a:cs typeface="Times New Roman" panose="02020603050405020304" pitchFamily="18" charset="0"/>
              </a:rPr>
              <a:t>consider the entire context of a sentence to generate predictions</a:t>
            </a:r>
            <a:r>
              <a:rPr lang="en-US" sz="3600" kern="100" dirty="0">
                <a:solidFill>
                  <a:prstClr val="black"/>
                </a:solidFill>
                <a:cs typeface="Times New Roman" panose="02020603050405020304" pitchFamily="18" charset="0"/>
              </a:rPr>
              <a:t>.</a:t>
            </a:r>
          </a:p>
          <a:p>
            <a:pPr marL="205740" lvl="1" indent="0">
              <a:spcBef>
                <a:spcPts val="0"/>
              </a:spcBef>
              <a:buNone/>
            </a:pPr>
            <a:endParaRPr lang="en-US" sz="3600" kern="100" dirty="0">
              <a:solidFill>
                <a:prstClr val="black"/>
              </a:solidFill>
              <a:cs typeface="Times New Roman" panose="02020603050405020304" pitchFamily="18" charset="0"/>
            </a:endParaRPr>
          </a:p>
          <a:p>
            <a:pPr lvl="1">
              <a:spcBef>
                <a:spcPts val="0"/>
              </a:spcBef>
              <a:buFont typeface="Wingdings" panose="05000000000000000000" pitchFamily="2" charset="2"/>
              <a:buChar char="Ø"/>
            </a:pPr>
            <a:r>
              <a:rPr lang="en-US" sz="3600" kern="100" dirty="0">
                <a:solidFill>
                  <a:prstClr val="black"/>
                </a:solidFill>
                <a:cs typeface="Times New Roman" panose="02020603050405020304" pitchFamily="18" charset="0"/>
              </a:rPr>
              <a:t> Self-learning- can learn basic grammar, languages, context of language, nuance, and language patterns.</a:t>
            </a:r>
            <a:endParaRPr lang="en-US" sz="3600" dirty="0"/>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9991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2.7 Responsibility to Decide</a:t>
            </a:r>
          </a:p>
        </p:txBody>
      </p:sp>
      <p:pic>
        <p:nvPicPr>
          <p:cNvPr id="20483" name="Picture 3"/>
          <p:cNvPicPr>
            <a:picLocks noGrp="1" noChangeAspect="1" noChangeArrowheads="1"/>
          </p:cNvPicPr>
          <p:nvPr>
            <p:ph sz="quarter" idx="1"/>
          </p:nvPr>
        </p:nvPicPr>
        <p:blipFill>
          <a:blip r:embed="rId2" cstate="print"/>
          <a:srcRect/>
          <a:stretch>
            <a:fillRect/>
          </a:stretch>
        </p:blipFill>
        <p:spPr bwMode="auto">
          <a:xfrm>
            <a:off x="1905000" y="1524000"/>
            <a:ext cx="3666112" cy="4572000"/>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cstate="print"/>
          <a:srcRect/>
          <a:stretch>
            <a:fillRect/>
          </a:stretch>
        </p:blipFill>
        <p:spPr bwMode="auto">
          <a:xfrm>
            <a:off x="6019800" y="1600200"/>
            <a:ext cx="4294258" cy="44323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NCSC Guidance</a:t>
            </a: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2310081" y="2717647"/>
            <a:ext cx="7535327" cy="2191056"/>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2.12 Supervisory Duties</a:t>
            </a:r>
          </a:p>
        </p:txBody>
      </p:sp>
      <p:sp>
        <p:nvSpPr>
          <p:cNvPr id="3" name="Content Placeholder 2"/>
          <p:cNvSpPr>
            <a:spLocks noGrp="1"/>
          </p:cNvSpPr>
          <p:nvPr>
            <p:ph sz="quarter" idx="1"/>
          </p:nvPr>
        </p:nvSpPr>
        <p:spPr/>
        <p:txBody>
          <a:bodyPr>
            <a:normAutofit/>
          </a:bodyPr>
          <a:lstStyle/>
          <a:p>
            <a:r>
              <a:rPr lang="en-US" dirty="0"/>
              <a:t>(A) A judge shall require court staff, court officials, and others subject to the judge’s direction and control to act in a manner consistent with the judge’s obligations under this code.</a:t>
            </a:r>
          </a:p>
          <a:p>
            <a:r>
              <a:rPr lang="en-US" dirty="0"/>
              <a:t>(B) A judge with supervisory authority for the performance of other judges shall take reasonable measures to ensure that those judges properly discharge their judicial responsibilities, including the prompt disposition of matters before them.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2.15 Responding to Misconduct</a:t>
            </a:r>
          </a:p>
        </p:txBody>
      </p:sp>
      <p:sp>
        <p:nvSpPr>
          <p:cNvPr id="3" name="Content Placeholder 2"/>
          <p:cNvSpPr>
            <a:spLocks noGrp="1"/>
          </p:cNvSpPr>
          <p:nvPr>
            <p:ph sz="quarter" idx="1"/>
          </p:nvPr>
        </p:nvSpPr>
        <p:spPr/>
        <p:txBody>
          <a:bodyPr>
            <a:normAutofit/>
          </a:bodyPr>
          <a:lstStyle/>
          <a:p>
            <a:r>
              <a:rPr lang="en-US" dirty="0"/>
              <a:t>(A) A judge having knowledge that another judge has committed a violation of this Code that raises a question regarding the judge’s honesty, trustworthiness, or fitness as a judge in other respects shall inform the appropriate authority.</a:t>
            </a:r>
          </a:p>
          <a:p>
            <a:pPr>
              <a:buNone/>
            </a:pPr>
            <a:endParaRPr lang="en-US" dirty="0"/>
          </a:p>
          <a:p>
            <a:r>
              <a:rPr lang="en-US" dirty="0"/>
              <a:t>(B) A judge having knowledge that a lawyer has committed a violation of the Ohio Rules of Professional Conduct that raises a question regarding the lawyer’s honesty, trustworthiness, or fitness as a lawyer in other respects shall inform the appropriate authority.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NCSC Guidance</a:t>
            </a: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747522" y="1527175"/>
            <a:ext cx="6660445" cy="45720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4.3 Campaign Communications</a:t>
            </a:r>
          </a:p>
        </p:txBody>
      </p:sp>
      <p:sp>
        <p:nvSpPr>
          <p:cNvPr id="3" name="Content Placeholder 2"/>
          <p:cNvSpPr>
            <a:spLocks noGrp="1"/>
          </p:cNvSpPr>
          <p:nvPr>
            <p:ph sz="quarter" idx="1"/>
          </p:nvPr>
        </p:nvSpPr>
        <p:spPr/>
        <p:txBody>
          <a:bodyPr>
            <a:normAutofit/>
          </a:bodyPr>
          <a:lstStyle/>
          <a:p>
            <a:r>
              <a:rPr lang="en-US" dirty="0"/>
              <a:t>During the course of any campaign for nomination or election to judicial office, a judicial candidate, by means of campaign materials, including sample ballots, advertisements on radio or television or in a newspaper or periodical, electronic communications, a public speech, press release, or otherwise, shall not knowingly or with reckless disregard do any of the following:</a:t>
            </a:r>
          </a:p>
          <a:p>
            <a:pPr>
              <a:buNone/>
            </a:pPr>
            <a:endParaRPr lang="en-US" dirty="0"/>
          </a:p>
          <a:p>
            <a:r>
              <a:rPr lang="en-US" dirty="0"/>
              <a:t>(A) Post, publish, broadcast, transmit, circulate, or distribute information concerning the judicial candidate or an opponent, either knowing the information to be false or with a reckless disregard of whether or not it was false;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Advising Clients – NCSC Guidance</a:t>
            </a:r>
          </a:p>
        </p:txBody>
      </p:sp>
      <p:pic>
        <p:nvPicPr>
          <p:cNvPr id="14338" name="Picture 2"/>
          <p:cNvPicPr>
            <a:picLocks noGrp="1" noChangeAspect="1" noChangeArrowheads="1"/>
          </p:cNvPicPr>
          <p:nvPr>
            <p:ph sz="quarter" idx="1"/>
          </p:nvPr>
        </p:nvPicPr>
        <p:blipFill>
          <a:blip r:embed="rId2" cstate="print"/>
          <a:srcRect/>
          <a:stretch>
            <a:fillRect/>
          </a:stretch>
        </p:blipFill>
        <p:spPr bwMode="auto">
          <a:xfrm>
            <a:off x="2494632" y="1527175"/>
            <a:ext cx="7166225" cy="45720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Advising Clients – NCSC Guidance</a:t>
            </a:r>
          </a:p>
        </p:txBody>
      </p:sp>
      <p:pic>
        <p:nvPicPr>
          <p:cNvPr id="15362" name="Picture 2"/>
          <p:cNvPicPr>
            <a:picLocks noGrp="1" noChangeAspect="1" noChangeArrowheads="1"/>
          </p:cNvPicPr>
          <p:nvPr>
            <p:ph sz="quarter" idx="1"/>
          </p:nvPr>
        </p:nvPicPr>
        <p:blipFill>
          <a:blip r:embed="rId2" cstate="print"/>
          <a:srcRect/>
          <a:stretch>
            <a:fillRect/>
          </a:stretch>
        </p:blipFill>
        <p:spPr bwMode="auto">
          <a:xfrm>
            <a:off x="2325166" y="1527175"/>
            <a:ext cx="7505157" cy="457200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1</a:t>
            </a:r>
          </a:p>
        </p:txBody>
      </p:sp>
      <p:sp>
        <p:nvSpPr>
          <p:cNvPr id="3" name="Content Placeholder 2"/>
          <p:cNvSpPr>
            <a:spLocks noGrp="1"/>
          </p:cNvSpPr>
          <p:nvPr>
            <p:ph sz="quarter" idx="1"/>
          </p:nvPr>
        </p:nvSpPr>
        <p:spPr/>
        <p:txBody>
          <a:bodyPr>
            <a:normAutofit/>
          </a:bodyPr>
          <a:lstStyle/>
          <a:p>
            <a:endParaRPr lang="en-US" dirty="0"/>
          </a:p>
          <a:p>
            <a:r>
              <a:rPr lang="en-US" dirty="0"/>
              <a:t> Judge Harper presides over a civil case involving a complex contract dispute between two companies. The case involves an enormous amount of technical and financial data, making it difficult to sift through the evidence. To assist with the decision-making process, Judge Harper decides to rely heavily on an AI system that analyzes legal precedents, interprets contract clauses, and provides a recommended judgment based on the data input. As the trial progresses, Judge Harper receives the AI's recommended judgment, which strongly favors one party. Rather than reviewing all the evidence or writing her own opinion, Judge Harper adopts the AI’s recommendation in full, issues the judgment, and closes the case without significant independent analysis or personal deliberation. </a:t>
            </a:r>
          </a:p>
        </p:txBody>
      </p:sp>
    </p:spTree>
    <p:extLst>
      <p:ext uri="{BB962C8B-B14F-4D97-AF65-F5344CB8AC3E}">
        <p14:creationId xmlns:p14="http://schemas.microsoft.com/office/powerpoint/2010/main" val="1877847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1</a:t>
            </a:r>
          </a:p>
        </p:txBody>
      </p:sp>
      <p:sp>
        <p:nvSpPr>
          <p:cNvPr id="3" name="Content Placeholder 2"/>
          <p:cNvSpPr>
            <a:spLocks noGrp="1"/>
          </p:cNvSpPr>
          <p:nvPr>
            <p:ph sz="quarter" idx="1"/>
          </p:nvPr>
        </p:nvSpPr>
        <p:spPr/>
        <p:txBody>
          <a:bodyPr/>
          <a:lstStyle/>
          <a:p>
            <a:pPr marL="0" indent="0">
              <a:spcBef>
                <a:spcPts val="0"/>
              </a:spcBef>
              <a:buNone/>
            </a:pPr>
            <a:r>
              <a:rPr lang="en-US" sz="2800" b="1" kern="100" dirty="0">
                <a:latin typeface="Gill Sans MT" panose="020B0502020104020203" pitchFamily="34" charset="0"/>
                <a:ea typeface="Calibri" panose="020F0502020204030204" pitchFamily="34" charset="0"/>
                <a:cs typeface="Times New Roman" panose="02020603050405020304" pitchFamily="18" charset="0"/>
              </a:rPr>
              <a:t>Question:</a:t>
            </a:r>
          </a:p>
          <a:p>
            <a:pPr marL="0">
              <a:spcBef>
                <a:spcPts val="0"/>
              </a:spcBef>
            </a:pPr>
            <a:endParaRPr lang="en-US" sz="2800" kern="100" dirty="0">
              <a:latin typeface="Gill Sans MT" panose="020B0502020104020203" pitchFamily="34" charset="0"/>
              <a:ea typeface="Calibri" panose="020F0502020204030204" pitchFamily="34" charset="0"/>
              <a:cs typeface="Times New Roman" panose="02020603050405020304" pitchFamily="18" charset="0"/>
            </a:endParaRPr>
          </a:p>
          <a:p>
            <a:pPr marL="0">
              <a:spcBef>
                <a:spcPts val="0"/>
              </a:spcBef>
            </a:pPr>
            <a:r>
              <a:rPr lang="en-US" sz="2800" kern="100" dirty="0">
                <a:latin typeface="Gill Sans MT" panose="020B0502020104020203" pitchFamily="34" charset="0"/>
                <a:ea typeface="Calibri" panose="020F0502020204030204" pitchFamily="34" charset="0"/>
                <a:cs typeface="Times New Roman" panose="02020603050405020304" pitchFamily="18" charset="0"/>
              </a:rPr>
              <a:t>Has Judge Harper violated Rule 2.7 (Responsibility to Decide) of the Code of Judicial Conduct by relying on the AI's recommendation to make her final decision? </a:t>
            </a:r>
          </a:p>
          <a:p>
            <a:pPr marL="0" indent="0">
              <a:buNone/>
            </a:pPr>
            <a:endParaRPr lang="en-US" dirty="0"/>
          </a:p>
        </p:txBody>
      </p:sp>
    </p:spTree>
    <p:extLst>
      <p:ext uri="{BB962C8B-B14F-4D97-AF65-F5344CB8AC3E}">
        <p14:creationId xmlns:p14="http://schemas.microsoft.com/office/powerpoint/2010/main" val="272294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02336" y="1294155"/>
            <a:ext cx="11338560" cy="4804893"/>
          </a:xfrm>
        </p:spPr>
        <p:txBody>
          <a:bodyPr>
            <a:normAutofit/>
          </a:bodyPr>
          <a:lstStyle/>
          <a:p>
            <a:pPr marL="0" marR="0" indent="0">
              <a:spcBef>
                <a:spcPts val="0"/>
              </a:spcBef>
              <a:spcAft>
                <a:spcPts val="0"/>
              </a:spcAft>
              <a:buNone/>
            </a:pPr>
            <a:r>
              <a:rPr lang="en-US" sz="3600" b="1" dirty="0">
                <a:highlight>
                  <a:srgbClr val="FFFFFF"/>
                </a:highlight>
              </a:rPr>
              <a:t>Limitations of </a:t>
            </a:r>
            <a:r>
              <a:rPr lang="en-US" sz="3600" b="1" i="0" dirty="0">
                <a:effectLst/>
                <a:highlight>
                  <a:srgbClr val="FFFFFF"/>
                </a:highlight>
              </a:rPr>
              <a:t>Generative AI Include:</a:t>
            </a:r>
          </a:p>
          <a:p>
            <a:pPr marL="0" marR="0" indent="0">
              <a:spcBef>
                <a:spcPts val="0"/>
              </a:spcBef>
              <a:spcAft>
                <a:spcPts val="0"/>
              </a:spcAft>
              <a:buNone/>
            </a:pPr>
            <a:endParaRPr lang="en-US" sz="3600" b="0" i="0" dirty="0">
              <a:effectLst/>
              <a:highlight>
                <a:srgbClr val="FFFFFF"/>
              </a:highlight>
            </a:endParaRPr>
          </a:p>
          <a:p>
            <a:pPr>
              <a:spcBef>
                <a:spcPts val="0"/>
              </a:spcBef>
              <a:buFont typeface="Wingdings" panose="05000000000000000000" pitchFamily="2" charset="2"/>
              <a:buChar char="Ø"/>
            </a:pPr>
            <a:r>
              <a:rPr lang="en-US" sz="3600" b="0" i="0" dirty="0">
                <a:effectLst/>
                <a:highlight>
                  <a:srgbClr val="FFFFFF"/>
                </a:highlight>
              </a:rPr>
              <a:t> It can be difficult to determine the source of content generated by AI.</a:t>
            </a:r>
          </a:p>
          <a:p>
            <a:pPr>
              <a:spcBef>
                <a:spcPts val="0"/>
              </a:spcBef>
              <a:buFont typeface="Wingdings" panose="05000000000000000000" pitchFamily="2" charset="2"/>
              <a:buChar char="Ø"/>
            </a:pPr>
            <a:endParaRPr lang="en-US" sz="3600" b="0" i="0" dirty="0">
              <a:effectLst/>
              <a:highlight>
                <a:srgbClr val="FFFFFF"/>
              </a:highlight>
            </a:endParaRPr>
          </a:p>
          <a:p>
            <a:pPr>
              <a:spcBef>
                <a:spcPts val="0"/>
              </a:spcBef>
              <a:buFont typeface="Wingdings" panose="05000000000000000000" pitchFamily="2" charset="2"/>
              <a:buChar char="Ø"/>
            </a:pPr>
            <a:r>
              <a:rPr lang="en-US" sz="3600" b="0" i="0" dirty="0">
                <a:effectLst/>
                <a:highlight>
                  <a:srgbClr val="FFFFFF"/>
                </a:highlight>
              </a:rPr>
              <a:t> It can be difficult to ascertain the bias of sources.</a:t>
            </a:r>
          </a:p>
          <a:p>
            <a:pPr>
              <a:spcBef>
                <a:spcPts val="0"/>
              </a:spcBef>
              <a:buFont typeface="Wingdings" panose="05000000000000000000" pitchFamily="2" charset="2"/>
              <a:buChar char="Ø"/>
            </a:pPr>
            <a:endParaRPr lang="en-US" sz="3600" b="0" i="0" dirty="0">
              <a:effectLst/>
              <a:highlight>
                <a:srgbClr val="FFFFFF"/>
              </a:highlight>
            </a:endParaRPr>
          </a:p>
          <a:p>
            <a:pPr>
              <a:spcBef>
                <a:spcPts val="0"/>
              </a:spcBef>
              <a:buFont typeface="Wingdings" panose="05000000000000000000" pitchFamily="2" charset="2"/>
              <a:buChar char="Ø"/>
            </a:pPr>
            <a:r>
              <a:rPr lang="en-US" sz="3600" b="0" i="0" dirty="0">
                <a:effectLst/>
                <a:highlight>
                  <a:srgbClr val="FFFFFF"/>
                </a:highlight>
              </a:rPr>
              <a:t> Hallucinations </a:t>
            </a:r>
          </a:p>
          <a:p>
            <a:pPr marL="0" marR="0">
              <a:spcBef>
                <a:spcPts val="0"/>
              </a:spcBef>
              <a:spcAft>
                <a:spcPts val="0"/>
              </a:spcAft>
            </a:pPr>
            <a:endParaRPr lang="en-US" sz="3500" dirty="0">
              <a:latin typeface="Georgia" panose="02040502050405020303" pitchFamily="18" charset="0"/>
            </a:endParaRPr>
          </a:p>
          <a:p>
            <a:pPr algn="just"/>
            <a:endParaRPr lang="en-US" sz="3500" dirty="0">
              <a:latin typeface="Georgia" panose="02040502050405020303" pitchFamily="18" charset="0"/>
            </a:endParaRPr>
          </a:p>
          <a:p>
            <a:pPr algn="just"/>
            <a:endParaRPr lang="en-US" sz="3500" dirty="0">
              <a:latin typeface="Georgia" panose="02040502050405020303" pitchFamily="18" charset="0"/>
            </a:endParaRPr>
          </a:p>
          <a:p>
            <a:pPr marL="0" indent="0">
              <a:buNone/>
            </a:pPr>
            <a:endParaRPr lang="en-US" sz="3200" dirty="0"/>
          </a:p>
        </p:txBody>
      </p:sp>
      <p:sp>
        <p:nvSpPr>
          <p:cNvPr id="3" name="Title 2"/>
          <p:cNvSpPr>
            <a:spLocks noGrp="1"/>
          </p:cNvSpPr>
          <p:nvPr>
            <p:ph type="ctrTitle"/>
          </p:nvPr>
        </p:nvSpPr>
        <p:spPr>
          <a:xfrm>
            <a:off x="890016" y="342277"/>
            <a:ext cx="10363200" cy="724523"/>
          </a:xfrm>
        </p:spPr>
        <p:txBody>
          <a:bodyPr/>
          <a:lstStyle/>
          <a:p>
            <a:r>
              <a:rPr lang="en-US" sz="3600" b="1" dirty="0">
                <a:latin typeface="Georgia" panose="02040502050405020303" pitchFamily="18" charset="0"/>
              </a:rPr>
              <a:t>Artificial intelligence</a:t>
            </a:r>
          </a:p>
        </p:txBody>
      </p:sp>
      <p:cxnSp>
        <p:nvCxnSpPr>
          <p:cNvPr id="4" name="Straight Connector 3"/>
          <p:cNvCxnSpPr/>
          <p:nvPr/>
        </p:nvCxnSpPr>
        <p:spPr>
          <a:xfrm>
            <a:off x="1828800" y="1180477"/>
            <a:ext cx="8686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2713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2</a:t>
            </a:r>
          </a:p>
        </p:txBody>
      </p:sp>
      <p:sp>
        <p:nvSpPr>
          <p:cNvPr id="3" name="Content Placeholder 2"/>
          <p:cNvSpPr>
            <a:spLocks noGrp="1"/>
          </p:cNvSpPr>
          <p:nvPr>
            <p:ph sz="quarter" idx="1"/>
          </p:nvPr>
        </p:nvSpPr>
        <p:spPr/>
        <p:txBody>
          <a:bodyPr>
            <a:normAutofit/>
          </a:bodyPr>
          <a:lstStyle/>
          <a:p>
            <a:endParaRPr lang="en-US" dirty="0"/>
          </a:p>
          <a:p>
            <a:r>
              <a:rPr lang="en-US" dirty="0"/>
              <a:t> Judge Taylor is presiding over a high-profile criminal case where the defendant is facing sentencing for multiple non-violent offenses. In an attempt to make an informed decision, Judge Taylor uses a cutting-edge AI sentencing tool that predicts the likelihood of recidivism (the tendency of the defendant to reoffend) based on data from thousands of similar cases. The AI tool suggests a much longer sentence than what the prosecution or defense recommends. The tool uses proprietary algorithms, which neither the judge nor the legal teams fully understand, and the underlying data is not available for review. Judge Taylor, without further questioning the tool's recommendation or considering other evidence, sentences the defendant based primarily on the AI's suggestion, despite the defense presenting mitigating factors such as the defendant’s personal circumstances, lack of prior criminal history, and clear signs of rehabilitation. </a:t>
            </a:r>
          </a:p>
        </p:txBody>
      </p:sp>
    </p:spTree>
    <p:extLst>
      <p:ext uri="{BB962C8B-B14F-4D97-AF65-F5344CB8AC3E}">
        <p14:creationId xmlns:p14="http://schemas.microsoft.com/office/powerpoint/2010/main" val="2074544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2</a:t>
            </a:r>
          </a:p>
        </p:txBody>
      </p:sp>
      <p:sp>
        <p:nvSpPr>
          <p:cNvPr id="3" name="Content Placeholder 2"/>
          <p:cNvSpPr>
            <a:spLocks noGrp="1"/>
          </p:cNvSpPr>
          <p:nvPr>
            <p:ph sz="quarter" idx="1"/>
          </p:nvPr>
        </p:nvSpPr>
        <p:spPr/>
        <p:txBody>
          <a:bodyPr/>
          <a:lstStyle/>
          <a:p>
            <a:pPr marL="0" indent="0">
              <a:buNone/>
            </a:pPr>
            <a:r>
              <a:rPr lang="en-US" b="1" dirty="0"/>
              <a:t>Question: </a:t>
            </a:r>
          </a:p>
          <a:p>
            <a:pPr marL="0" indent="0">
              <a:buNone/>
            </a:pPr>
            <a:endParaRPr lang="en-US" dirty="0"/>
          </a:p>
          <a:p>
            <a:r>
              <a:rPr lang="en-US" b="1" dirty="0"/>
              <a:t>What potential violations of ethical standards has Judge Taylor committed in this scenario? </a:t>
            </a:r>
            <a:endParaRPr lang="en-US" dirty="0"/>
          </a:p>
        </p:txBody>
      </p:sp>
    </p:spTree>
    <p:extLst>
      <p:ext uri="{BB962C8B-B14F-4D97-AF65-F5344CB8AC3E}">
        <p14:creationId xmlns:p14="http://schemas.microsoft.com/office/powerpoint/2010/main" val="2640843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3</a:t>
            </a:r>
          </a:p>
        </p:txBody>
      </p:sp>
      <p:sp>
        <p:nvSpPr>
          <p:cNvPr id="3" name="Content Placeholder 2"/>
          <p:cNvSpPr>
            <a:spLocks noGrp="1"/>
          </p:cNvSpPr>
          <p:nvPr>
            <p:ph sz="quarter" idx="1"/>
          </p:nvPr>
        </p:nvSpPr>
        <p:spPr/>
        <p:txBody>
          <a:bodyPr>
            <a:normAutofit/>
          </a:bodyPr>
          <a:lstStyle/>
          <a:p>
            <a:r>
              <a:rPr lang="en-US" dirty="0"/>
              <a:t>Judge Davis is overseeing a complicated patent infringement lawsuit between two tech companies. To help manage the complexity of the case, Judge Davis begins using a sophisticated AI system designed to assist with legal research, analyze arguments, and suggest relevant case law. During the trial, the AI system automatically pulls in additional data about one of the parties, including financial information that was not introduced as evidence by either party. The AI system generates a report that highlights potential weaknesses in that party's case based on this extraneous data. Judge Davis reviews the AI's report privately, without notifying the attorneys for either party, and it influences his thinking as he prepares for the next phase of the trial. </a:t>
            </a:r>
          </a:p>
        </p:txBody>
      </p:sp>
    </p:spTree>
    <p:extLst>
      <p:ext uri="{BB962C8B-B14F-4D97-AF65-F5344CB8AC3E}">
        <p14:creationId xmlns:p14="http://schemas.microsoft.com/office/powerpoint/2010/main" val="10065979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3</a:t>
            </a:r>
          </a:p>
        </p:txBody>
      </p:sp>
      <p:sp>
        <p:nvSpPr>
          <p:cNvPr id="3" name="Content Placeholder 2"/>
          <p:cNvSpPr>
            <a:spLocks noGrp="1"/>
          </p:cNvSpPr>
          <p:nvPr>
            <p:ph sz="quarter" idx="1"/>
          </p:nvPr>
        </p:nvSpPr>
        <p:spPr/>
        <p:txBody>
          <a:bodyPr/>
          <a:lstStyle/>
          <a:p>
            <a:pPr marL="0" indent="0">
              <a:buNone/>
            </a:pPr>
            <a:r>
              <a:rPr lang="en-US" b="1" dirty="0"/>
              <a:t>Question:</a:t>
            </a:r>
          </a:p>
          <a:p>
            <a:pPr marL="0" indent="0">
              <a:buNone/>
            </a:pPr>
            <a:endParaRPr lang="en-US" b="1" dirty="0"/>
          </a:p>
          <a:p>
            <a:r>
              <a:rPr lang="en-US" b="1" dirty="0"/>
              <a:t>Did Judge Davis violate Rule 2.9 (Ex Parte Communications) of the Code of Judicial Conduct by reviewing the AI's report, which included data not introduced by the parties? </a:t>
            </a:r>
          </a:p>
        </p:txBody>
      </p:sp>
    </p:spTree>
    <p:extLst>
      <p:ext uri="{BB962C8B-B14F-4D97-AF65-F5344CB8AC3E}">
        <p14:creationId xmlns:p14="http://schemas.microsoft.com/office/powerpoint/2010/main" val="40755679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4</a:t>
            </a:r>
          </a:p>
        </p:txBody>
      </p:sp>
      <p:sp>
        <p:nvSpPr>
          <p:cNvPr id="3" name="Content Placeholder 2"/>
          <p:cNvSpPr>
            <a:spLocks noGrp="1"/>
          </p:cNvSpPr>
          <p:nvPr>
            <p:ph sz="quarter" idx="1"/>
          </p:nvPr>
        </p:nvSpPr>
        <p:spPr/>
        <p:txBody>
          <a:bodyPr>
            <a:normAutofit/>
          </a:bodyPr>
          <a:lstStyle/>
          <a:p>
            <a:r>
              <a:rPr lang="en-US" dirty="0"/>
              <a:t>Judge Carson is known for being a tech-savvy judge and has recently integrated an AI tool into his courtroom to assist with legal research, evidence review, and even sentencing recommendations in criminal cases. The AI tool was developed by a private technology company, which heavily promotes the product to the legal community and often markets its use in Judge Carson's courtroom as a key feature of its promotional materials. During a high-profile trial, the media begins to report that Judge Carson is "outsourcing justice" to AI, implying that he relies too much on technology and questions whether the decisions in his courtroom are truly independent. The public becomes concerned that Judge Carson may not be fully exercising his own judgment and that the integrity of his decisions is compromised by the influence of the technology company that developed the AI system. </a:t>
            </a:r>
          </a:p>
        </p:txBody>
      </p:sp>
    </p:spTree>
    <p:extLst>
      <p:ext uri="{BB962C8B-B14F-4D97-AF65-F5344CB8AC3E}">
        <p14:creationId xmlns:p14="http://schemas.microsoft.com/office/powerpoint/2010/main" val="716261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4</a:t>
            </a:r>
          </a:p>
        </p:txBody>
      </p:sp>
      <p:sp>
        <p:nvSpPr>
          <p:cNvPr id="3" name="Content Placeholder 2"/>
          <p:cNvSpPr>
            <a:spLocks noGrp="1"/>
          </p:cNvSpPr>
          <p:nvPr>
            <p:ph sz="quarter" idx="1"/>
          </p:nvPr>
        </p:nvSpPr>
        <p:spPr/>
        <p:txBody>
          <a:bodyPr/>
          <a:lstStyle/>
          <a:p>
            <a:pPr marL="0" indent="0">
              <a:buNone/>
            </a:pPr>
            <a:r>
              <a:rPr lang="en-US" b="1" dirty="0"/>
              <a:t>Question: </a:t>
            </a:r>
          </a:p>
          <a:p>
            <a:pPr marL="0" indent="0">
              <a:buNone/>
            </a:pPr>
            <a:endParaRPr lang="en-US" dirty="0"/>
          </a:p>
          <a:p>
            <a:r>
              <a:rPr lang="en-US" b="1" dirty="0"/>
              <a:t>Has Judge Carson potentially violated Rule 1.2 (Promoting Public Confidence in the Independence and Integrity of the Judiciary) of the Code of Judicial Conduct by heavily relying on AI and allowing the technology company to promote the use of its product in his courtroom? </a:t>
            </a:r>
            <a:endParaRPr lang="en-US" dirty="0"/>
          </a:p>
        </p:txBody>
      </p:sp>
    </p:spTree>
    <p:extLst>
      <p:ext uri="{BB962C8B-B14F-4D97-AF65-F5344CB8AC3E}">
        <p14:creationId xmlns:p14="http://schemas.microsoft.com/office/powerpoint/2010/main" val="25971552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5</a:t>
            </a:r>
          </a:p>
        </p:txBody>
      </p:sp>
      <p:sp>
        <p:nvSpPr>
          <p:cNvPr id="3" name="Content Placeholder 2"/>
          <p:cNvSpPr>
            <a:spLocks noGrp="1"/>
          </p:cNvSpPr>
          <p:nvPr>
            <p:ph sz="quarter" idx="1"/>
          </p:nvPr>
        </p:nvSpPr>
        <p:spPr/>
        <p:txBody>
          <a:bodyPr/>
          <a:lstStyle/>
          <a:p>
            <a:r>
              <a:rPr lang="en-US" dirty="0"/>
              <a:t>In a civil lawsuit involving a large corporation and a small business, Judge Thompson uses an AI system to analyze complex financial data presented by both parties. The AI, which is known for its speed but has occasionally been criticized for favoring large entities, recommends a judgment in favor of the corporation. Judge Thompson, pressed for time, adopts the AI’s recommendation without further review. </a:t>
            </a:r>
          </a:p>
        </p:txBody>
      </p:sp>
    </p:spTree>
    <p:extLst>
      <p:ext uri="{BB962C8B-B14F-4D97-AF65-F5344CB8AC3E}">
        <p14:creationId xmlns:p14="http://schemas.microsoft.com/office/powerpoint/2010/main" val="9888295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5</a:t>
            </a:r>
          </a:p>
        </p:txBody>
      </p:sp>
      <p:sp>
        <p:nvSpPr>
          <p:cNvPr id="3" name="Content Placeholder 2"/>
          <p:cNvSpPr>
            <a:spLocks noGrp="1"/>
          </p:cNvSpPr>
          <p:nvPr>
            <p:ph sz="quarter" idx="1"/>
          </p:nvPr>
        </p:nvSpPr>
        <p:spPr/>
        <p:txBody>
          <a:bodyPr/>
          <a:lstStyle/>
          <a:p>
            <a:pPr marL="0" indent="0">
              <a:buNone/>
            </a:pPr>
            <a:r>
              <a:rPr lang="en-US" b="1" dirty="0"/>
              <a:t>Question: </a:t>
            </a:r>
          </a:p>
          <a:p>
            <a:pPr marL="0" indent="0">
              <a:buNone/>
            </a:pPr>
            <a:endParaRPr lang="en-US" dirty="0"/>
          </a:p>
          <a:p>
            <a:r>
              <a:rPr lang="en-US" b="1" dirty="0"/>
              <a:t>Did Judge Thompson act fairly and impartially in using the AI’s recommendation as the basis for her judgment? </a:t>
            </a:r>
            <a:endParaRPr lang="en-US" dirty="0"/>
          </a:p>
        </p:txBody>
      </p:sp>
    </p:spTree>
    <p:extLst>
      <p:ext uri="{BB962C8B-B14F-4D97-AF65-F5344CB8AC3E}">
        <p14:creationId xmlns:p14="http://schemas.microsoft.com/office/powerpoint/2010/main" val="28239319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6</a:t>
            </a:r>
          </a:p>
        </p:txBody>
      </p:sp>
      <p:sp>
        <p:nvSpPr>
          <p:cNvPr id="3" name="Content Placeholder 2"/>
          <p:cNvSpPr>
            <a:spLocks noGrp="1"/>
          </p:cNvSpPr>
          <p:nvPr>
            <p:ph sz="quarter" idx="1"/>
          </p:nvPr>
        </p:nvSpPr>
        <p:spPr/>
        <p:txBody>
          <a:bodyPr>
            <a:normAutofit/>
          </a:bodyPr>
          <a:lstStyle/>
          <a:p>
            <a:r>
              <a:rPr lang="en-US" dirty="0"/>
              <a:t>Judge Laura Franklin is an experienced judge in a busy state trial court, presiding primarily over civil and criminal cases. Recently, the court adopted a new AI-based tool called "</a:t>
            </a:r>
            <a:r>
              <a:rPr lang="en-US" dirty="0" err="1"/>
              <a:t>Evidentia</a:t>
            </a:r>
            <a:r>
              <a:rPr lang="en-US" dirty="0"/>
              <a:t>" to help judges and legal staff manage and review large volumes of case materials. </a:t>
            </a:r>
            <a:r>
              <a:rPr lang="en-US" dirty="0" err="1"/>
              <a:t>Evidentia</a:t>
            </a:r>
            <a:r>
              <a:rPr lang="en-US" dirty="0"/>
              <a:t> is designed to analyze evidence, summarize documents, and flag potentially relevant information based on its algorithms. The tool has been marketed as a way to help judges work more efficiently, particularly in complex cases involving extensive digital evidence. Judge Franklin has limited experience with technology, though she has participated in basic training sessions on </a:t>
            </a:r>
            <a:r>
              <a:rPr lang="en-US" dirty="0" err="1"/>
              <a:t>Evidentia</a:t>
            </a:r>
            <a:r>
              <a:rPr lang="en-US" dirty="0"/>
              <a:t> offered by the court. Despite this, she feels uncomfortable using the tool and doesn't fully understand how it works or how it reaches its conclusions. She prefers to rely on her traditional legal research methods and the assistance of her clerks for document review. </a:t>
            </a:r>
          </a:p>
        </p:txBody>
      </p:sp>
    </p:spTree>
    <p:extLst>
      <p:ext uri="{BB962C8B-B14F-4D97-AF65-F5344CB8AC3E}">
        <p14:creationId xmlns:p14="http://schemas.microsoft.com/office/powerpoint/2010/main" val="42659259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6</a:t>
            </a:r>
          </a:p>
        </p:txBody>
      </p:sp>
      <p:sp>
        <p:nvSpPr>
          <p:cNvPr id="3" name="Content Placeholder 2"/>
          <p:cNvSpPr>
            <a:spLocks noGrp="1"/>
          </p:cNvSpPr>
          <p:nvPr>
            <p:ph sz="quarter" idx="1"/>
          </p:nvPr>
        </p:nvSpPr>
        <p:spPr/>
        <p:txBody>
          <a:bodyPr>
            <a:normAutofit/>
          </a:bodyPr>
          <a:lstStyle/>
          <a:p>
            <a:r>
              <a:rPr lang="en-US" dirty="0"/>
              <a:t>Judge Franklin is assigned to a case involving a business dispute between two technology companies. The case involves thousands of pages of technical documentation, emails, and digital records. Both parties have submitted extensive evidence, including metadata and digital communications that are central to the dispute. Due to the volume of evidence, Judge Franklin's clerk suggests using </a:t>
            </a:r>
            <a:r>
              <a:rPr lang="en-US" dirty="0" err="1"/>
              <a:t>Evidentia</a:t>
            </a:r>
            <a:r>
              <a:rPr lang="en-US" dirty="0"/>
              <a:t> to help identify key documents and flag important evidence for review. However, when it comes time to make a ruling, Judge Franklin uses her traditional methods, manually reviewing the evidence and consulting her clerk for assistance. However, she misses several important documents flagged by </a:t>
            </a:r>
            <a:r>
              <a:rPr lang="en-US" dirty="0" err="1"/>
              <a:t>Evidentia</a:t>
            </a:r>
            <a:r>
              <a:rPr lang="en-US" dirty="0"/>
              <a:t>, which the defense later brings up during an appeal, arguing that Judge Franklin's failure to properly utilize the AI tool resulted in an incomplete review of the evidence. </a:t>
            </a:r>
          </a:p>
        </p:txBody>
      </p:sp>
    </p:spTree>
    <p:extLst>
      <p:ext uri="{BB962C8B-B14F-4D97-AF65-F5344CB8AC3E}">
        <p14:creationId xmlns:p14="http://schemas.microsoft.com/office/powerpoint/2010/main" val="7391925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1">
      <a:dk1>
        <a:sysClr val="windowText" lastClr="000000"/>
      </a:dk1>
      <a:lt1>
        <a:sysClr val="window" lastClr="FFFFFF"/>
      </a:lt1>
      <a:dk2>
        <a:srgbClr val="323232"/>
      </a:dk2>
      <a:lt2>
        <a:srgbClr val="E3DED1"/>
      </a:lt2>
      <a:accent1>
        <a:srgbClr val="1B587C"/>
      </a:accent1>
      <a:accent2>
        <a:srgbClr val="1B587C"/>
      </a:accent2>
      <a:accent3>
        <a:srgbClr val="1B587C"/>
      </a:accent3>
      <a:accent4>
        <a:srgbClr val="1B587C"/>
      </a:accent4>
      <a:accent5>
        <a:srgbClr val="1B587C"/>
      </a:accent5>
      <a:accent6>
        <a:srgbClr val="1B587C"/>
      </a:accent6>
      <a:hlink>
        <a:srgbClr val="1B587C"/>
      </a:hlink>
      <a:folHlink>
        <a:srgbClr val="1B587C"/>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27910</TotalTime>
  <Words>8744</Words>
  <Application>Microsoft Office PowerPoint</Application>
  <PresentationFormat>Widescreen</PresentationFormat>
  <Paragraphs>825</Paragraphs>
  <Slides>102</Slides>
  <Notes>60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102</vt:i4>
      </vt:variant>
    </vt:vector>
  </HeadingPairs>
  <TitlesOfParts>
    <vt:vector size="124" baseType="lpstr">
      <vt:lpstr>__fkRomanStandard_6bdc6d</vt:lpstr>
      <vt:lpstr>Arial</vt:lpstr>
      <vt:lpstr>ArialMT</vt:lpstr>
      <vt:lpstr>Calibri</vt:lpstr>
      <vt:lpstr>Courier New</vt:lpstr>
      <vt:lpstr>Georgia</vt:lpstr>
      <vt:lpstr>Gill Sans MT</vt:lpstr>
      <vt:lpstr>HK Grotesk</vt:lpstr>
      <vt:lpstr>Lato</vt:lpstr>
      <vt:lpstr>Lora</vt:lpstr>
      <vt:lpstr>Palatino Linotype</vt:lpstr>
      <vt:lpstr>proxima-nova</vt:lpstr>
      <vt:lpstr>Roboto</vt:lpstr>
      <vt:lpstr>Spectral</vt:lpstr>
      <vt:lpstr>Symbol</vt:lpstr>
      <vt:lpstr>Times New Roman</vt:lpstr>
      <vt:lpstr>TimesNewRomanPSMT</vt:lpstr>
      <vt:lpstr>ui-sans-serif</vt:lpstr>
      <vt:lpstr>Walsheim</vt:lpstr>
      <vt:lpstr>Wingdings</vt:lpstr>
      <vt:lpstr>Wingdings 2</vt:lpstr>
      <vt:lpstr>1_Civic</vt:lpstr>
      <vt:lpstr>PowerPoint Presentation</vt:lpstr>
      <vt:lpstr>Artificial Intelligence</vt:lpstr>
      <vt:lpstr>What is Artificial intelligence?- </vt:lpstr>
      <vt:lpstr>Artificial intelligence</vt:lpstr>
      <vt:lpstr>Artificial intelligence</vt:lpstr>
      <vt:lpstr>Artificial intelligence</vt:lpstr>
      <vt:lpstr>Artificial intelligence</vt:lpstr>
      <vt:lpstr>Artificial intelligence</vt:lpstr>
      <vt:lpstr>Artificial intelligence</vt:lpstr>
      <vt:lpstr>Artificial intelligence</vt:lpstr>
      <vt:lpstr>The legal profession &amp; AI</vt:lpstr>
      <vt:lpstr>The Legal Profession &amp; AI</vt:lpstr>
      <vt:lpstr>Artificial intelligence</vt:lpstr>
      <vt:lpstr>ethical framework for lawyers </vt:lpstr>
      <vt:lpstr>AI Tools</vt:lpstr>
      <vt:lpstr>AI Example – Legal Research</vt:lpstr>
      <vt:lpstr>PowerPoint Presentation</vt:lpstr>
      <vt:lpstr>AI Example – Legal Research</vt:lpstr>
      <vt:lpstr>AI Example – Legal Research</vt:lpstr>
      <vt:lpstr>AI Example – Legal Research</vt:lpstr>
      <vt:lpstr>AI Example – Legal Research</vt:lpstr>
      <vt:lpstr>AI Example – Legal Research</vt:lpstr>
      <vt:lpstr>competence</vt:lpstr>
      <vt:lpstr>competence</vt:lpstr>
      <vt:lpstr>scenario</vt:lpstr>
      <vt:lpstr>PowerPoint Presentation</vt:lpstr>
      <vt:lpstr>Independent professional judgment</vt:lpstr>
      <vt:lpstr>Independent professional judgment</vt:lpstr>
      <vt:lpstr>Independent professional judgment</vt:lpstr>
      <vt:lpstr>scenario</vt:lpstr>
      <vt:lpstr>PowerPoint Presentation</vt:lpstr>
      <vt:lpstr>confidentiality</vt:lpstr>
      <vt:lpstr>confidentiality</vt:lpstr>
      <vt:lpstr>scenario</vt:lpstr>
      <vt:lpstr>PowerPoint Presentation</vt:lpstr>
      <vt:lpstr>Client communication</vt:lpstr>
      <vt:lpstr>scenario</vt:lpstr>
      <vt:lpstr>PowerPoint Presentation</vt:lpstr>
      <vt:lpstr>Nonlawyer assistants</vt:lpstr>
      <vt:lpstr>Nonlawyer assistants</vt:lpstr>
      <vt:lpstr>Nonlawyer assistants</vt:lpstr>
      <vt:lpstr>scenario</vt:lpstr>
      <vt:lpstr>PowerPoint Presentation</vt:lpstr>
      <vt:lpstr>FEES</vt:lpstr>
      <vt:lpstr>scenario</vt:lpstr>
      <vt:lpstr>PowerPoint Presentation</vt:lpstr>
      <vt:lpstr>advertising</vt:lpstr>
      <vt:lpstr>advertising</vt:lpstr>
      <vt:lpstr>advertising</vt:lpstr>
      <vt:lpstr>scenario</vt:lpstr>
      <vt:lpstr>PowerPoint Presentation</vt:lpstr>
      <vt:lpstr>Candor to the tribunal</vt:lpstr>
      <vt:lpstr>Candor to the tribunal</vt:lpstr>
      <vt:lpstr>scenario</vt:lpstr>
      <vt:lpstr>PowerPoint Presentation</vt:lpstr>
      <vt:lpstr>Candor to the tribunal</vt:lpstr>
      <vt:lpstr>Citation and Quote Fabrication Using AI</vt:lpstr>
      <vt:lpstr>Citation and Quote Fabrication</vt:lpstr>
      <vt:lpstr>questions</vt:lpstr>
      <vt:lpstr>ethics assistance </vt:lpstr>
      <vt:lpstr>AI Ethics Pitfalls for  Judges and Magistrates</vt:lpstr>
      <vt:lpstr>Rule 1.2 Confidence in the Judiciary</vt:lpstr>
      <vt:lpstr>NCSC AI Guidance  (8/2024)</vt:lpstr>
      <vt:lpstr>Competence to Preside</vt:lpstr>
      <vt:lpstr>Competence to Preside</vt:lpstr>
      <vt:lpstr>NCSC Guidance</vt:lpstr>
      <vt:lpstr>NCSC Guidance</vt:lpstr>
      <vt:lpstr>State Bar of Michigan</vt:lpstr>
      <vt:lpstr>West Virginia Adv. Op. 2023-22</vt:lpstr>
      <vt:lpstr>Competence to Preside</vt:lpstr>
      <vt:lpstr>Competence to Preside</vt:lpstr>
      <vt:lpstr>Byrd v. Woodland Springs (Texas, 2024)</vt:lpstr>
      <vt:lpstr>Rule 2.3 Bias, Prejudice and Harassment</vt:lpstr>
      <vt:lpstr>Connecticut Judicial Branch</vt:lpstr>
      <vt:lpstr>New Jersey Supreme Court</vt:lpstr>
      <vt:lpstr>Rule 2.7 Responsibility to Decide</vt:lpstr>
      <vt:lpstr>West Virginia Adv. Op. 2023-22</vt:lpstr>
      <vt:lpstr>South Dakota Supreme Court</vt:lpstr>
      <vt:lpstr>Rule 2.7 Responsibility to Decide</vt:lpstr>
      <vt:lpstr>Rule 2.7 Responsibility to Decide</vt:lpstr>
      <vt:lpstr>NCSC Guidance</vt:lpstr>
      <vt:lpstr>Rule 2.12 Supervisory Duties</vt:lpstr>
      <vt:lpstr>Rule 2.15 Responding to Misconduct</vt:lpstr>
      <vt:lpstr>NCSC Guidance</vt:lpstr>
      <vt:lpstr>Rule 4.3 Campaign Communications</vt:lpstr>
      <vt:lpstr>Advising Clients – NCSC Guidance</vt:lpstr>
      <vt:lpstr>Advising Clients – NCSC Guidance</vt:lpstr>
      <vt:lpstr>Hypothetical 1</vt:lpstr>
      <vt:lpstr>Hypothetical 1</vt:lpstr>
      <vt:lpstr>Hypothetical 2</vt:lpstr>
      <vt:lpstr>Hypothetical 2</vt:lpstr>
      <vt:lpstr>Hypothetical 3</vt:lpstr>
      <vt:lpstr>Hypothetical 3</vt:lpstr>
      <vt:lpstr>Hypothetical 4</vt:lpstr>
      <vt:lpstr>Hypothetical 4</vt:lpstr>
      <vt:lpstr>Hypothetical 5</vt:lpstr>
      <vt:lpstr>Hypothetical 5</vt:lpstr>
      <vt:lpstr>Hypothetical 6</vt:lpstr>
      <vt:lpstr>Hypothetical 6</vt:lpstr>
      <vt:lpstr>Hypothetical 6</vt:lpstr>
      <vt:lpstr>Questions?</vt:lpstr>
      <vt:lpstr>Contact Info:</vt:lpstr>
    </vt:vector>
  </TitlesOfParts>
  <Company>Supreme Court of Ohio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Hall</dc:creator>
  <cp:lastModifiedBy>Asbury, Allan</cp:lastModifiedBy>
  <cp:revision>996</cp:revision>
  <cp:lastPrinted>2024-10-22T16:41:07Z</cp:lastPrinted>
  <dcterms:created xsi:type="dcterms:W3CDTF">2011-10-10T16:13:28Z</dcterms:created>
  <dcterms:modified xsi:type="dcterms:W3CDTF">2025-01-08T19:28:56Z</dcterms:modified>
</cp:coreProperties>
</file>