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3" r:id="rId1"/>
  </p:sldMasterIdLst>
  <p:notesMasterIdLst>
    <p:notesMasterId r:id="rId18"/>
  </p:notesMasterIdLst>
  <p:handoutMasterIdLst>
    <p:handoutMasterId r:id="rId19"/>
  </p:handoutMasterIdLst>
  <p:sldIdLst>
    <p:sldId id="375" r:id="rId2"/>
    <p:sldId id="498" r:id="rId3"/>
    <p:sldId id="521" r:id="rId4"/>
    <p:sldId id="486" r:id="rId5"/>
    <p:sldId id="513" r:id="rId6"/>
    <p:sldId id="642" r:id="rId7"/>
    <p:sldId id="643" r:id="rId8"/>
    <p:sldId id="644" r:id="rId9"/>
    <p:sldId id="645" r:id="rId10"/>
    <p:sldId id="495" r:id="rId11"/>
    <p:sldId id="512" r:id="rId12"/>
    <p:sldId id="646" r:id="rId13"/>
    <p:sldId id="647" r:id="rId14"/>
    <p:sldId id="515" r:id="rId15"/>
    <p:sldId id="514" r:id="rId16"/>
    <p:sldId id="451" r:id="rId17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98989"/>
    <a:srgbClr val="AD88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549" autoAdjust="0"/>
    <p:restoredTop sz="72672" autoAdjust="0"/>
  </p:normalViewPr>
  <p:slideViewPr>
    <p:cSldViewPr>
      <p:cViewPr varScale="1">
        <p:scale>
          <a:sx n="61" d="100"/>
          <a:sy n="61" d="100"/>
        </p:scale>
        <p:origin x="960" y="4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3106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832F4AD7-DFD1-40E2-89A3-B642B70E06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6446842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1665C09C-FB95-4996-B2A1-22610A398F3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8495920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111074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243511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196724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907239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463927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804131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656955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63254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79025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41463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13514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2870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512241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411534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315993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12779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anchor="ctr" compatLnSpc="1"/>
          <a:lstStyle/>
          <a:p>
            <a:endParaRPr kumimoji="0" lang="en-US" sz="1350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1988800" y="3048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anchor="ctr" compatLnSpc="1"/>
          <a:lstStyle/>
          <a:p>
            <a:endParaRPr kumimoji="0" lang="en-US" sz="1350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anchor="ctr" compatLnSpc="1"/>
          <a:lstStyle/>
          <a:p>
            <a:endParaRPr kumimoji="0" lang="en-US" sz="1350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95072" y="6391659"/>
            <a:ext cx="11777472" cy="16154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anchor="ctr" compatLnSpc="1"/>
          <a:lstStyle/>
          <a:p>
            <a:endParaRPr kumimoji="0" lang="en-US" sz="1350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828800" y="2819400"/>
            <a:ext cx="8534400" cy="1752600"/>
          </a:xfrm>
        </p:spPr>
        <p:txBody>
          <a:bodyPr/>
          <a:lstStyle>
            <a:lvl1pPr marL="0" indent="0" algn="ctr">
              <a:buNone/>
              <a:defRPr sz="1200" b="1" cap="all" spc="188" baseline="0">
                <a:solidFill>
                  <a:schemeClr val="tx2"/>
                </a:solidFill>
              </a:defRPr>
            </a:lvl1pPr>
            <a:lvl2pPr marL="342900" indent="0" algn="ctr">
              <a:buNone/>
            </a:lvl2pPr>
            <a:lvl3pPr marL="685800" indent="0" algn="ctr">
              <a:buNone/>
            </a:lvl3pPr>
            <a:lvl4pPr marL="1028700" indent="0" algn="ctr">
              <a:buNone/>
            </a:lvl4pPr>
            <a:lvl5pPr marL="1371600" indent="0" algn="ctr">
              <a:buNone/>
            </a:lvl5pPr>
            <a:lvl6pPr marL="1714500" indent="0" algn="ctr">
              <a:buNone/>
            </a:lvl6pPr>
            <a:lvl7pPr marL="2057400" indent="0" algn="ctr">
              <a:buNone/>
            </a:lvl7pPr>
            <a:lvl8pPr marL="2400300" indent="0" algn="ctr">
              <a:buNone/>
            </a:lvl8pPr>
            <a:lvl9pPr marL="27432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203200" y="152400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anchor="ctr" compatLnSpc="1"/>
          <a:lstStyle/>
          <a:p>
            <a:endParaRPr kumimoji="0" lang="en-US" sz="1350" dirty="0"/>
          </a:p>
        </p:txBody>
      </p:sp>
      <p:sp>
        <p:nvSpPr>
          <p:cNvPr id="13" name="Oval 12"/>
          <p:cNvSpPr/>
          <p:nvPr/>
        </p:nvSpPr>
        <p:spPr>
          <a:xfrm>
            <a:off x="5689600" y="2115312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350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895165" y="580641"/>
            <a:ext cx="10363200" cy="838200"/>
          </a:xfrm>
          <a:prstGeom prst="rect">
            <a:avLst/>
          </a:prstGeom>
        </p:spPr>
        <p:txBody>
          <a:bodyPr anchor="b"/>
          <a:lstStyle>
            <a:lvl1pPr>
              <a:defRPr sz="4000" cap="all" baseline="0">
                <a:solidFill>
                  <a:schemeClr val="tx1"/>
                </a:solidFill>
              </a:defRPr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9000" y="5785103"/>
            <a:ext cx="844298" cy="8442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417377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 Board of Professional Conduct Templa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051" y="533400"/>
            <a:ext cx="7448469" cy="9906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9000" y="5785103"/>
            <a:ext cx="844298" cy="844298"/>
          </a:xfrm>
          <a:prstGeom prst="rect">
            <a:avLst/>
          </a:prstGeom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838200" y="2514600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 sz="4000" cap="all" baseline="0">
                <a:solidFill>
                  <a:schemeClr val="accent6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3062736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02336" y="1527048"/>
            <a:ext cx="11338560" cy="4572000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9000" y="5785103"/>
            <a:ext cx="844298" cy="844298"/>
          </a:xfrm>
          <a:prstGeom prst="rect">
            <a:avLst/>
          </a:prstGeom>
        </p:spPr>
      </p:pic>
      <p:sp>
        <p:nvSpPr>
          <p:cNvPr id="6" name="Title 7"/>
          <p:cNvSpPr>
            <a:spLocks noGrp="1"/>
          </p:cNvSpPr>
          <p:nvPr>
            <p:ph type="ctrTitle"/>
          </p:nvPr>
        </p:nvSpPr>
        <p:spPr>
          <a:xfrm>
            <a:off x="890016" y="342277"/>
            <a:ext cx="10363200" cy="838200"/>
          </a:xfrm>
          <a:prstGeom prst="rect">
            <a:avLst/>
          </a:prstGeom>
        </p:spPr>
        <p:txBody>
          <a:bodyPr anchor="b"/>
          <a:lstStyle>
            <a:lvl1pPr>
              <a:defRPr sz="4000" cap="all" baseline="0">
                <a:solidFill>
                  <a:schemeClr val="tx1"/>
                </a:solidFill>
              </a:defRPr>
            </a:lvl1pPr>
          </a:lstStyle>
          <a:p>
            <a:r>
              <a:rPr kumimoji="0"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46329361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anchor="ctr" compatLnSpc="1"/>
          <a:lstStyle/>
          <a:p>
            <a:endParaRPr kumimoji="0" lang="en-US" sz="1350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anchor="ctr" compatLnSpc="1"/>
          <a:lstStyle/>
          <a:p>
            <a:endParaRPr kumimoji="0" lang="en-US" sz="1350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anchor="ctr" compatLnSpc="1"/>
          <a:lstStyle/>
          <a:p>
            <a:endParaRPr kumimoji="0" lang="en-US" sz="1350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11988800" y="1905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anchor="ctr" compatLnSpc="1"/>
          <a:lstStyle/>
          <a:p>
            <a:endParaRPr kumimoji="0" lang="en-US" sz="1350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203200" y="2286000"/>
            <a:ext cx="11777472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anchor="ctr" compatLnSpc="1"/>
          <a:lstStyle/>
          <a:p>
            <a:endParaRPr kumimoji="0" lang="en-US" sz="1350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207264" y="142352"/>
            <a:ext cx="11777472" cy="2139696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anchor="ctr" compatLnSpc="1"/>
          <a:lstStyle/>
          <a:p>
            <a:endParaRPr kumimoji="0" lang="en-US" sz="135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4568" y="2743200"/>
            <a:ext cx="8640232" cy="1673225"/>
          </a:xfrm>
        </p:spPr>
        <p:txBody>
          <a:bodyPr anchor="t"/>
          <a:lstStyle>
            <a:lvl1pPr marL="0" indent="0" algn="ctr">
              <a:buNone/>
              <a:defRPr sz="1200" b="1" cap="all" spc="188" baseline="0">
                <a:solidFill>
                  <a:schemeClr val="tx2"/>
                </a:solidFill>
              </a:defRPr>
            </a:lvl1pPr>
            <a:lvl2pPr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dirty="0"/>
              <a:t>Click to edit Master text styles</a:t>
            </a: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203200" y="152400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anchor="ctr" compatLnSpc="1"/>
          <a:lstStyle/>
          <a:p>
            <a:endParaRPr kumimoji="0" lang="en-US" sz="135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203200" y="243840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anchor="ctr" compatLnSpc="1"/>
          <a:lstStyle/>
          <a:p>
            <a:endParaRPr kumimoji="0" lang="en-US" sz="135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533400"/>
            <a:ext cx="10363200" cy="1066800"/>
          </a:xfrm>
          <a:prstGeom prst="rect">
            <a:avLst/>
          </a:prstGeom>
        </p:spPr>
        <p:txBody>
          <a:bodyPr anchor="b"/>
          <a:lstStyle>
            <a:lvl1pPr algn="ctr">
              <a:buNone/>
              <a:defRPr sz="315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9000" y="5785103"/>
            <a:ext cx="844298" cy="844298"/>
          </a:xfrm>
          <a:prstGeom prst="rect">
            <a:avLst/>
          </a:prstGeom>
        </p:spPr>
      </p:pic>
      <p:sp>
        <p:nvSpPr>
          <p:cNvPr id="21" name="Title 7"/>
          <p:cNvSpPr txBox="1">
            <a:spLocks/>
          </p:cNvSpPr>
          <p:nvPr userDrawn="1"/>
        </p:nvSpPr>
        <p:spPr>
          <a:xfrm>
            <a:off x="895165" y="580641"/>
            <a:ext cx="10363200" cy="838200"/>
          </a:xfrm>
          <a:prstGeom prst="rect">
            <a:avLst/>
          </a:prstGeom>
        </p:spPr>
        <p:txBody>
          <a:bodyPr anchor="b"/>
          <a:lstStyle>
            <a:lvl1pPr algn="ctr" rtl="0" eaLnBrk="1" latinLnBrk="0" hangingPunct="1">
              <a:spcBef>
                <a:spcPct val="0"/>
              </a:spcBef>
              <a:buNone/>
              <a:defRPr kumimoji="0" sz="40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90442197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6084109" y="1233771"/>
            <a:ext cx="11895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anchor="ctr" compatLnSpc="1"/>
          <a:lstStyle/>
          <a:p>
            <a:endParaRPr kumimoji="0" lang="en-US" sz="1350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402336" y="1371600"/>
            <a:ext cx="5384800" cy="4681728"/>
          </a:xfrm>
        </p:spPr>
        <p:txBody>
          <a:bodyPr/>
          <a:lstStyle>
            <a:lvl1pPr>
              <a:defRPr sz="1875"/>
            </a:lvl1pPr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6400800" y="1371600"/>
            <a:ext cx="5384800" cy="4681728"/>
          </a:xfrm>
        </p:spPr>
        <p:txBody>
          <a:bodyPr/>
          <a:lstStyle>
            <a:lvl1pPr>
              <a:defRPr sz="1875"/>
            </a:lvl1pPr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11" name="Title 7"/>
          <p:cNvSpPr>
            <a:spLocks noGrp="1"/>
          </p:cNvSpPr>
          <p:nvPr>
            <p:ph type="ctrTitle"/>
          </p:nvPr>
        </p:nvSpPr>
        <p:spPr>
          <a:xfrm>
            <a:off x="902509" y="271278"/>
            <a:ext cx="10363200" cy="838200"/>
          </a:xfrm>
          <a:prstGeom prst="rect">
            <a:avLst/>
          </a:prstGeom>
        </p:spPr>
        <p:txBody>
          <a:bodyPr anchor="b"/>
          <a:lstStyle>
            <a:lvl1pPr>
              <a:defRPr sz="4000" cap="all" baseline="0">
                <a:solidFill>
                  <a:schemeClr val="tx1"/>
                </a:solidFill>
              </a:defRPr>
            </a:lvl1pPr>
          </a:lstStyle>
          <a:p>
            <a:r>
              <a:rPr kumimoji="0"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70157491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94564" y="6391656"/>
            <a:ext cx="11777472" cy="116728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anchor="ctr" compatLnSpc="1"/>
          <a:lstStyle/>
          <a:p>
            <a:endParaRPr kumimoji="0" lang="en-US" sz="1350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6096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anchor="ctr" compatLnSpc="1"/>
          <a:lstStyle/>
          <a:p>
            <a:endParaRPr kumimoji="0" lang="en-US" sz="1350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12192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anchor="ctr" compatLnSpc="1"/>
          <a:lstStyle/>
          <a:p>
            <a:endParaRPr kumimoji="0" lang="en-US" sz="1350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anchor="ctr" compatLnSpc="1"/>
          <a:lstStyle/>
          <a:p>
            <a:endParaRPr kumimoji="0" lang="en-US" sz="1350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anchor="ctr" compatLnSpc="1"/>
          <a:lstStyle/>
          <a:p>
            <a:endParaRPr kumimoji="0" lang="en-US" sz="1350" dirty="0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anchor="ctr" compatLnSpc="1"/>
          <a:lstStyle/>
          <a:p>
            <a:endParaRPr kumimoji="0" lang="en-US" sz="1350" dirty="0"/>
          </a:p>
        </p:txBody>
      </p:sp>
      <p:sp>
        <p:nvSpPr>
          <p:cNvPr id="11" name="Rectangle 10"/>
          <p:cNvSpPr/>
          <p:nvPr/>
        </p:nvSpPr>
        <p:spPr>
          <a:xfrm>
            <a:off x="203200" y="1371600"/>
            <a:ext cx="11777472" cy="914400"/>
          </a:xfrm>
          <a:prstGeom prst="rect">
            <a:avLst/>
          </a:prstGeom>
          <a:solidFill>
            <a:schemeClr val="accent6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35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2336" y="1524000"/>
            <a:ext cx="5386917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1650" b="1" cap="all" baseline="0" dirty="0" smtClean="0">
                <a:solidFill>
                  <a:srgbClr val="FFFFFF"/>
                </a:solidFill>
              </a:defRPr>
            </a:lvl1pPr>
            <a:lvl2pPr>
              <a:buNone/>
              <a:defRPr sz="1500" b="1"/>
            </a:lvl2pPr>
            <a:lvl3pPr>
              <a:buNone/>
              <a:defRPr sz="1350" b="1"/>
            </a:lvl3pPr>
            <a:lvl4pPr>
              <a:buNone/>
              <a:defRPr sz="1200" b="1"/>
            </a:lvl4pPr>
            <a:lvl5pPr>
              <a:buNone/>
              <a:defRPr sz="1200" b="1"/>
            </a:lvl5pPr>
          </a:lstStyle>
          <a:p>
            <a:pPr lvl="0" eaLnBrk="1" latinLnBrk="0" hangingPunct="1"/>
            <a:r>
              <a:rPr kumimoji="0" lang="en-US" dirty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388442" y="1524000"/>
            <a:ext cx="5389033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1650" b="1" cap="all" baseline="0"/>
            </a:lvl1pPr>
            <a:lvl2pPr>
              <a:buNone/>
              <a:defRPr sz="1500" b="1"/>
            </a:lvl2pPr>
            <a:lvl3pPr>
              <a:buNone/>
              <a:defRPr sz="1350" b="1"/>
            </a:lvl3pPr>
            <a:lvl4pPr>
              <a:buNone/>
              <a:defRPr sz="1200" b="1"/>
            </a:lvl4pPr>
            <a:lvl5pPr>
              <a:buNone/>
              <a:defRPr sz="1200" b="1"/>
            </a:lvl5pPr>
          </a:lstStyle>
          <a:p>
            <a:pPr lvl="0" eaLnBrk="1" latinLnBrk="0" hangingPunct="1"/>
            <a:r>
              <a:rPr kumimoji="0" lang="en-US" dirty="0"/>
              <a:t>Click to edit Master text styles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6400" y="6409944"/>
            <a:ext cx="4775200" cy="3657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203200" y="128016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anchor="ctr" compatLnSpc="1"/>
          <a:lstStyle/>
          <a:p>
            <a:endParaRPr kumimoji="0" lang="en-US" sz="1350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anchor="ctr" compatLnSpc="1"/>
          <a:lstStyle/>
          <a:p>
            <a:endParaRPr kumimoji="0" lang="en-US" sz="1350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402336" y="2471383"/>
            <a:ext cx="5388864" cy="3818404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6400800" y="2471383"/>
            <a:ext cx="5384800" cy="3822192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pic>
        <p:nvPicPr>
          <p:cNvPr id="28" name="Picture 2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9000" y="5785103"/>
            <a:ext cx="844298" cy="844298"/>
          </a:xfrm>
          <a:prstGeom prst="rect">
            <a:avLst/>
          </a:prstGeom>
        </p:spPr>
      </p:pic>
      <p:sp>
        <p:nvSpPr>
          <p:cNvPr id="29" name="Title 7"/>
          <p:cNvSpPr>
            <a:spLocks noGrp="1"/>
          </p:cNvSpPr>
          <p:nvPr>
            <p:ph type="ctrTitle"/>
          </p:nvPr>
        </p:nvSpPr>
        <p:spPr>
          <a:xfrm>
            <a:off x="901700" y="298704"/>
            <a:ext cx="10363200" cy="838200"/>
          </a:xfrm>
          <a:prstGeom prst="rect">
            <a:avLst/>
          </a:prstGeom>
        </p:spPr>
        <p:txBody>
          <a:bodyPr anchor="b"/>
          <a:lstStyle>
            <a:lvl1pPr>
              <a:defRPr sz="4000" cap="all" baseline="0">
                <a:solidFill>
                  <a:schemeClr val="tx1"/>
                </a:solidFill>
              </a:defRPr>
            </a:lvl1pPr>
          </a:lstStyle>
          <a:p>
            <a:r>
              <a:rPr kumimoji="0"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76276603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203200" y="152400"/>
            <a:ext cx="11777472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anchor="ctr" compatLnSpc="1"/>
          <a:lstStyle/>
          <a:p>
            <a:endParaRPr kumimoji="0" lang="en-US" sz="1350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anchor="ctr" compatLnSpc="1"/>
          <a:lstStyle/>
          <a:p>
            <a:endParaRPr kumimoji="0" lang="en-US" sz="1350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anchor="ctr" compatLnSpc="1"/>
          <a:lstStyle/>
          <a:p>
            <a:endParaRPr kumimoji="0" lang="en-US" sz="1350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12192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anchor="ctr" compatLnSpc="1"/>
          <a:lstStyle/>
          <a:p>
            <a:endParaRPr kumimoji="0" lang="en-US" sz="1350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anchor="ctr" compatLnSpc="1"/>
          <a:lstStyle/>
          <a:p>
            <a:endParaRPr kumimoji="0" lang="en-US" sz="1350" dirty="0"/>
          </a:p>
        </p:txBody>
      </p:sp>
      <p:sp>
        <p:nvSpPr>
          <p:cNvPr id="13" name="Rectangle 12"/>
          <p:cNvSpPr/>
          <p:nvPr/>
        </p:nvSpPr>
        <p:spPr>
          <a:xfrm>
            <a:off x="203200" y="609600"/>
            <a:ext cx="3657600" cy="5867400"/>
          </a:xfrm>
          <a:prstGeom prst="rect">
            <a:avLst/>
          </a:prstGeom>
          <a:solidFill>
            <a:schemeClr val="accent6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35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914400"/>
            <a:ext cx="3149600" cy="990600"/>
          </a:xfrm>
          <a:prstGeom prst="rect">
            <a:avLst/>
          </a:prstGeom>
        </p:spPr>
        <p:txBody>
          <a:bodyPr anchor="b">
            <a:noAutofit/>
          </a:bodyPr>
          <a:lstStyle>
            <a:lvl1pPr algn="l">
              <a:buNone/>
              <a:defRPr sz="1650" b="1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08000" y="1981203"/>
            <a:ext cx="3149600" cy="4144963"/>
          </a:xfrm>
        </p:spPr>
        <p:txBody>
          <a:bodyPr/>
          <a:lstStyle>
            <a:lvl1pPr marL="0" indent="0">
              <a:spcAft>
                <a:spcPts val="750"/>
              </a:spcAft>
              <a:buNone/>
              <a:defRPr sz="1200">
                <a:solidFill>
                  <a:srgbClr val="FFFFFF"/>
                </a:solidFill>
              </a:defRPr>
            </a:lvl1pPr>
            <a:lvl2pPr>
              <a:buNone/>
              <a:defRPr sz="900"/>
            </a:lvl2pPr>
            <a:lvl3pPr>
              <a:buNone/>
              <a:defRPr sz="750"/>
            </a:lvl3pPr>
            <a:lvl4pPr>
              <a:buNone/>
              <a:defRPr sz="675"/>
            </a:lvl4pPr>
            <a:lvl5pPr>
              <a:buNone/>
              <a:defRPr sz="675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203200" y="152400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anchor="ctr" compatLnSpc="1"/>
          <a:lstStyle/>
          <a:p>
            <a:endParaRPr kumimoji="0" lang="en-US" sz="1350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203200" y="53340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anchor="ctr" compatLnSpc="1"/>
          <a:lstStyle/>
          <a:p>
            <a:endParaRPr kumimoji="0" lang="en-US" sz="1350" dirty="0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4165600" y="685800"/>
            <a:ext cx="7518400" cy="5410200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2336" y="6410848"/>
            <a:ext cx="4511040" cy="36576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22" name="Picture 2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9000" y="5785103"/>
            <a:ext cx="844298" cy="8442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261799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203200" y="53340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anchor="ctr" compatLnSpc="1"/>
          <a:lstStyle/>
          <a:p>
            <a:endParaRPr kumimoji="0" lang="en-US" sz="1350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598699"/>
            <a:ext cx="12192000" cy="259303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anchor="ctr" compatLnSpc="1"/>
          <a:lstStyle/>
          <a:p>
            <a:endParaRPr kumimoji="0" lang="en-US" sz="1350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anchor="ctr" compatLnSpc="1"/>
          <a:lstStyle/>
          <a:p>
            <a:endParaRPr kumimoji="0" lang="en-US" sz="1350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anchor="ctr" compatLnSpc="1"/>
          <a:lstStyle/>
          <a:p>
            <a:endParaRPr kumimoji="0" lang="en-US" sz="1350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anchor="ctr" compatLnSpc="1"/>
          <a:lstStyle/>
          <a:p>
            <a:endParaRPr kumimoji="0" lang="en-US" sz="1350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203200" y="152400"/>
            <a:ext cx="11777472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anchor="ctr" compatLnSpc="1"/>
          <a:lstStyle/>
          <a:p>
            <a:endParaRPr kumimoji="0" lang="en-US" sz="1350" dirty="0"/>
          </a:p>
        </p:txBody>
      </p:sp>
      <p:sp>
        <p:nvSpPr>
          <p:cNvPr id="8" name="Rectangle 7"/>
          <p:cNvSpPr/>
          <p:nvPr/>
        </p:nvSpPr>
        <p:spPr>
          <a:xfrm>
            <a:off x="203200" y="609600"/>
            <a:ext cx="3657600" cy="5867400"/>
          </a:xfrm>
          <a:prstGeom prst="rect">
            <a:avLst/>
          </a:prstGeom>
          <a:solidFill>
            <a:schemeClr val="accent6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350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anchor="ctr" compatLnSpc="1"/>
          <a:lstStyle/>
          <a:p>
            <a:endParaRPr kumimoji="0" lang="en-US" sz="135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828800" y="312741"/>
            <a:ext cx="609600" cy="441325"/>
          </a:xfrm>
          <a:prstGeom prst="rect">
            <a:avLst/>
          </a:prstGeom>
        </p:spPr>
        <p:txBody>
          <a:bodyPr/>
          <a:lstStyle/>
          <a:p>
            <a:fld id="{B44E3BCE-D8ED-40AB-9F7C-F679744EDD8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00500" y="5029200"/>
            <a:ext cx="7823200" cy="1219200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buNone/>
              <a:defRPr sz="18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00500" y="609600"/>
            <a:ext cx="7823200" cy="4267200"/>
          </a:xfrm>
        </p:spPr>
        <p:txBody>
          <a:bodyPr/>
          <a:lstStyle>
            <a:lvl1pPr marL="0" indent="0">
              <a:buNone/>
              <a:defRPr sz="2400"/>
            </a:lvl1pPr>
          </a:lstStyle>
          <a:p>
            <a:r>
              <a:rPr kumimoji="0"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0" y="990600"/>
            <a:ext cx="3251200" cy="5257800"/>
          </a:xfrm>
        </p:spPr>
        <p:txBody>
          <a:bodyPr/>
          <a:lstStyle>
            <a:lvl1pPr marL="0" indent="0">
              <a:spcAft>
                <a:spcPts val="750"/>
              </a:spcAft>
              <a:buFontTx/>
              <a:buNone/>
              <a:defRPr sz="1200">
                <a:solidFill>
                  <a:srgbClr val="FFFFFF"/>
                </a:solidFill>
              </a:defRPr>
            </a:lvl1pPr>
            <a:lvl2pPr>
              <a:defRPr sz="900"/>
            </a:lvl2pPr>
            <a:lvl3pPr>
              <a:defRPr sz="750"/>
            </a:lvl3pPr>
            <a:lvl4pPr>
              <a:defRPr sz="675"/>
            </a:lvl4pPr>
            <a:lvl5pPr>
              <a:defRPr sz="675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99136" y="6388388"/>
            <a:ext cx="11777472" cy="16481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anchor="ctr" compatLnSpc="1"/>
          <a:lstStyle/>
          <a:p>
            <a:endParaRPr kumimoji="0" lang="en-US" sz="135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2336" y="6410848"/>
            <a:ext cx="4779264" cy="36576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23" name="Picture 2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9000" y="5785103"/>
            <a:ext cx="844298" cy="8442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87242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27734" y="5959054"/>
            <a:ext cx="717351" cy="717351"/>
          </a:xfrm>
          <a:prstGeom prst="rect">
            <a:avLst/>
          </a:prstGeom>
        </p:spPr>
      </p:pic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0336" y="304800"/>
            <a:ext cx="10363200" cy="838200"/>
          </a:xfrm>
          <a:prstGeom prst="rect">
            <a:avLst/>
          </a:prstGeom>
        </p:spPr>
        <p:txBody>
          <a:bodyPr anchor="b"/>
          <a:lstStyle>
            <a:lvl1pPr>
              <a:defRPr sz="4000" cap="all" baseline="0">
                <a:solidFill>
                  <a:schemeClr val="tx1"/>
                </a:solidFill>
              </a:defRPr>
            </a:lvl1pPr>
          </a:lstStyle>
          <a:p>
            <a:r>
              <a:rPr kumimoji="0"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14108373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9000" y="5785103"/>
            <a:ext cx="844298" cy="844298"/>
          </a:xfrm>
          <a:prstGeom prst="rect">
            <a:avLst/>
          </a:prstGeom>
        </p:spPr>
      </p:pic>
      <p:sp>
        <p:nvSpPr>
          <p:cNvPr id="4" name="Title 7"/>
          <p:cNvSpPr>
            <a:spLocks noGrp="1"/>
          </p:cNvSpPr>
          <p:nvPr>
            <p:ph type="ctrTitle"/>
          </p:nvPr>
        </p:nvSpPr>
        <p:spPr>
          <a:xfrm>
            <a:off x="914400" y="2438400"/>
            <a:ext cx="10363200" cy="838200"/>
          </a:xfrm>
          <a:prstGeom prst="rect">
            <a:avLst/>
          </a:prstGeom>
        </p:spPr>
        <p:txBody>
          <a:bodyPr anchor="b"/>
          <a:lstStyle>
            <a:lvl1pPr>
              <a:defRPr sz="4000" cap="all" baseline="0">
                <a:solidFill>
                  <a:schemeClr val="tx1"/>
                </a:solidFill>
              </a:defRPr>
            </a:lvl1pPr>
          </a:lstStyle>
          <a:p>
            <a:r>
              <a:rPr kumimoji="0"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9535212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anchor="ctr" compatLnSpc="1"/>
          <a:lstStyle/>
          <a:p>
            <a:endParaRPr kumimoji="0" lang="en-US" sz="1350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anchor="ctr" compatLnSpc="1"/>
          <a:lstStyle/>
          <a:p>
            <a:endParaRPr kumimoji="0" lang="en-US" sz="1350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anchor="ctr" compatLnSpc="1"/>
          <a:lstStyle/>
          <a:p>
            <a:endParaRPr kumimoji="0" lang="en-US" sz="1350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99136" y="6388387"/>
            <a:ext cx="11777472" cy="164814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anchor="ctr" compatLnSpc="1"/>
          <a:lstStyle/>
          <a:p>
            <a:endParaRPr kumimoji="0" lang="en-US" sz="135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06400" y="6410848"/>
            <a:ext cx="4775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9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anchor="ctr" compatLnSpc="1"/>
          <a:lstStyle/>
          <a:p>
            <a:endParaRPr kumimoji="0" lang="en-US" sz="1350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02336" y="1524000"/>
            <a:ext cx="113792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/>
              <a:t>Click to edit Master text styles</a:t>
            </a:r>
          </a:p>
          <a:p>
            <a:pPr lvl="1" eaLnBrk="1" latinLnBrk="0" hangingPunct="1"/>
            <a:r>
              <a:rPr kumimoji="0" lang="en-US" dirty="0"/>
              <a:t>Second level</a:t>
            </a:r>
          </a:p>
          <a:p>
            <a:pPr lvl="2" eaLnBrk="1" latinLnBrk="0" hangingPunct="1"/>
            <a:r>
              <a:rPr kumimoji="0" lang="en-US" dirty="0"/>
              <a:t>Third level</a:t>
            </a:r>
          </a:p>
          <a:p>
            <a:pPr lvl="3" eaLnBrk="1" latinLnBrk="0" hangingPunct="1"/>
            <a:r>
              <a:rPr kumimoji="0" lang="en-US" dirty="0"/>
              <a:t>Fourth level</a:t>
            </a:r>
          </a:p>
          <a:p>
            <a:pPr lvl="4" eaLnBrk="1" latinLnBrk="0" hangingPunct="1"/>
            <a:r>
              <a:rPr kumimoji="0" lang="en-US" dirty="0"/>
              <a:t>Fifth level</a:t>
            </a: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9000" y="5785103"/>
            <a:ext cx="844298" cy="8442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48007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91" r:id="rId6"/>
    <p:sldLayoutId id="2147483692" r:id="rId7"/>
    <p:sldLayoutId id="2147483693" r:id="rId8"/>
    <p:sldLayoutId id="2147483696" r:id="rId9"/>
    <p:sldLayoutId id="2147483699" r:id="rId10"/>
  </p:sldLayoutIdLst>
  <p:hf sldNum="0" hdr="0" ftr="0" dt="0"/>
  <p:txStyles>
    <p:titleStyle>
      <a:lvl1pPr algn="ctr" rtl="0" eaLnBrk="1" latinLnBrk="0" hangingPunct="1">
        <a:spcBef>
          <a:spcPct val="0"/>
        </a:spcBef>
        <a:buNone/>
        <a:defRPr kumimoji="0" sz="2475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05740" indent="-20574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025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20574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1650" kern="1200">
          <a:solidFill>
            <a:schemeClr val="tx2"/>
          </a:solidFill>
          <a:latin typeface="+mn-lt"/>
          <a:ea typeface="+mn-ea"/>
          <a:cs typeface="+mn-cs"/>
        </a:defRPr>
      </a:lvl2pPr>
      <a:lvl3pPr marL="617220" indent="-17145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822960" indent="-17145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1500" kern="1200">
          <a:solidFill>
            <a:schemeClr val="tx2"/>
          </a:solidFill>
          <a:latin typeface="+mn-lt"/>
          <a:ea typeface="+mn-ea"/>
          <a:cs typeface="+mn-cs"/>
        </a:defRPr>
      </a:lvl4pPr>
      <a:lvl5pPr marL="1028700" indent="-17145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234440" indent="-13716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1440180" indent="-13716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2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577340" indent="-13716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783080" indent="-13716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05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upremecourt.ohio.gov/rod/docs/pdf/0/2024/2024-Ohio-852.pdf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upremecourt.ohio.gov/rod/docs/pdf/0/2024/2024-Ohio-1540.pdf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upremecourt.ohio.gov/rod/docs/pdf/0/2024/2024-Ohio-876.pdf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upremecourt.ohio.gov/rod/docs/pdf/0/2023/2023-Ohio-4752.pdf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upremecourt.ohio.gov/rod/docs/pdf/0/2024/2024-Ohio-3158.pdf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mailto:rick.dove@bpc.ohio.gov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0.xml"/><Relationship Id="rId4" Type="http://schemas.openxmlformats.org/officeDocument/2006/relationships/hyperlink" Target="http://www.bpc.ohio.gov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supremecourt.ohio.gov/rod/docs/pdf/0/2023/2023-ohio-4751.pdf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supremecourt.ohio.gov/rod/docs/pdf/0/2024/2024-Ohio-4608.pdf" TargetMode="External"/><Relationship Id="rId5" Type="http://schemas.openxmlformats.org/officeDocument/2006/relationships/hyperlink" Target="https://www.supremecourt.ohio.gov/rod/docs/pdf/0/2024/2024-Ohio-3141.pdf" TargetMode="External"/><Relationship Id="rId4" Type="http://schemas.openxmlformats.org/officeDocument/2006/relationships/hyperlink" Target="https://www.supremecourt.ohio.gov/rod/docs/pdf/0/2024/2024-Ohio-551.pdf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1066800" y="3276600"/>
            <a:ext cx="10058400" cy="2438400"/>
          </a:xfrm>
          <a:prstGeom prst="rect">
            <a:avLst/>
          </a:prstGeom>
          <a:solidFill>
            <a:schemeClr val="bg1"/>
          </a:solidFill>
          <a:ln w="57150">
            <a:solidFill>
              <a:schemeClr val="bg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 cap="all" baseline="0">
                <a:solidFill>
                  <a:srgbClr val="AD8800"/>
                </a:solidFill>
                <a:latin typeface="ITC New Baskerville Std" pitchFamily="18" charset="0"/>
                <a:ea typeface="+mj-ea"/>
                <a:cs typeface="+mj-cs"/>
              </a:defRPr>
            </a:lvl1pPr>
          </a:lstStyle>
          <a:p>
            <a:r>
              <a:rPr lang="en-US" sz="5000" dirty="0">
                <a:latin typeface="Georgia" pitchFamily="18" charset="0"/>
              </a:rPr>
              <a:t>Recent disciplinary </a:t>
            </a:r>
          </a:p>
          <a:p>
            <a:r>
              <a:rPr lang="en-US" sz="5000" dirty="0">
                <a:latin typeface="Georgia" pitchFamily="18" charset="0"/>
              </a:rPr>
              <a:t>case trends</a:t>
            </a:r>
            <a:endParaRPr lang="en-US" sz="2700" cap="none" dirty="0">
              <a:solidFill>
                <a:schemeClr val="tx2"/>
              </a:solidFill>
              <a:latin typeface="Georgia" pitchFamily="18" charset="0"/>
            </a:endParaRPr>
          </a:p>
          <a:p>
            <a:endParaRPr lang="en-US" sz="2500" cap="none" dirty="0">
              <a:solidFill>
                <a:schemeClr val="tx2"/>
              </a:solidFill>
              <a:latin typeface="Georgia" pitchFamily="18" charset="0"/>
            </a:endParaRPr>
          </a:p>
          <a:p>
            <a:r>
              <a:rPr lang="en-US" sz="3000" cap="none" dirty="0">
                <a:solidFill>
                  <a:schemeClr val="tx2"/>
                </a:solidFill>
                <a:latin typeface="Georgia" pitchFamily="18" charset="0"/>
              </a:rPr>
              <a:t>Miller-Becker Seminar</a:t>
            </a:r>
          </a:p>
          <a:p>
            <a:r>
              <a:rPr lang="en-US" sz="3000" cap="none" dirty="0">
                <a:solidFill>
                  <a:schemeClr val="tx2"/>
                </a:solidFill>
                <a:latin typeface="Georgia" pitchFamily="18" charset="0"/>
              </a:rPr>
              <a:t>October 25, 2024</a:t>
            </a:r>
          </a:p>
          <a:p>
            <a:endParaRPr lang="en-US" sz="3000" cap="none" dirty="0">
              <a:solidFill>
                <a:schemeClr val="tx2"/>
              </a:solidFill>
              <a:latin typeface="Georgia" pitchFamily="18" charset="0"/>
            </a:endParaRPr>
          </a:p>
          <a:p>
            <a:r>
              <a:rPr lang="en-US" sz="2700" cap="none" dirty="0">
                <a:solidFill>
                  <a:schemeClr val="tx2"/>
                </a:solidFill>
                <a:latin typeface="Georgia" pitchFamily="18" charset="0"/>
              </a:rPr>
              <a:t> </a:t>
            </a:r>
          </a:p>
          <a:p>
            <a:br>
              <a:rPr lang="en-US" sz="5000" dirty="0">
                <a:solidFill>
                  <a:schemeClr val="accent1"/>
                </a:solidFill>
                <a:latin typeface="Georgia" pitchFamily="18" charset="0"/>
              </a:rPr>
            </a:br>
            <a:endParaRPr lang="en-US" sz="5000" dirty="0">
              <a:solidFill>
                <a:schemeClr val="accent1"/>
              </a:solidFill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372979"/>
      </p:ext>
    </p:extLst>
  </p:cSld>
  <p:clrMapOvr>
    <a:masterClrMapping/>
  </p:clrMapOvr>
  <p:transition spd="slow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19606A-B5B1-4935-8043-4AF67D07B4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362200"/>
            <a:ext cx="10515600" cy="1676399"/>
          </a:xfrm>
        </p:spPr>
        <p:txBody>
          <a:bodyPr/>
          <a:lstStyle/>
          <a:p>
            <a:r>
              <a:rPr lang="en-US" dirty="0">
                <a:solidFill>
                  <a:schemeClr val="bg2">
                    <a:lumMod val="50000"/>
                  </a:schemeClr>
                </a:solidFill>
                <a:latin typeface="Georgia" panose="02040502050405020303" pitchFamily="18" charset="0"/>
              </a:rPr>
              <a:t>Trends in attorney </a:t>
            </a:r>
            <a:br>
              <a:rPr lang="en-US" dirty="0">
                <a:solidFill>
                  <a:schemeClr val="bg2">
                    <a:lumMod val="50000"/>
                  </a:schemeClr>
                </a:solidFill>
                <a:latin typeface="Georgia" panose="02040502050405020303" pitchFamily="18" charset="0"/>
              </a:rPr>
            </a:br>
            <a:r>
              <a:rPr lang="en-US" dirty="0">
                <a:solidFill>
                  <a:schemeClr val="bg2">
                    <a:lumMod val="50000"/>
                  </a:schemeClr>
                </a:solidFill>
                <a:latin typeface="Georgia" panose="02040502050405020303" pitchFamily="18" charset="0"/>
              </a:rPr>
              <a:t>misconduct cases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4121363"/>
      </p:ext>
    </p:extLst>
  </p:cSld>
  <p:clrMapOvr>
    <a:masterClrMapping/>
  </p:clrMapOvr>
  <p:transition spd="slow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402336" y="1294155"/>
            <a:ext cx="11338560" cy="480489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3600" i="1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ODC v. Goodman</a:t>
            </a:r>
            <a:r>
              <a:rPr lang="en-US" sz="3600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u="sng" dirty="0">
                <a:solidFill>
                  <a:srgbClr val="0000FF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hlinkClick r:id="rId3"/>
              </a:rPr>
              <a:t>2024-Ohio-852</a:t>
            </a:r>
            <a:r>
              <a:rPr lang="en-US" sz="3600" u="sng" dirty="0">
                <a:solidFill>
                  <a:srgbClr val="0000FF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(disbarment)</a:t>
            </a:r>
          </a:p>
          <a:p>
            <a:pPr marL="338138" indent="-338138" algn="just">
              <a:buFont typeface="Wingdings" panose="05000000000000000000" pitchFamily="2" charset="2"/>
              <a:buChar char="Ø"/>
            </a:pPr>
            <a:r>
              <a:rPr lang="en-US" sz="3600" dirty="0">
                <a:solidFill>
                  <a:prstClr val="black"/>
                </a:solidFill>
                <a:latin typeface="Georgia" panose="02040502050405020303" pitchFamily="18" charset="0"/>
              </a:rPr>
              <a:t>Court disregarded the offense to which respondent pled (unlawful sexual conduct with a minor) and imposed sanction for what it deemed the underlying conduct (rape).</a:t>
            </a:r>
          </a:p>
          <a:p>
            <a:pPr marL="338138" indent="-338138" algn="just">
              <a:buFont typeface="Wingdings" panose="05000000000000000000" pitchFamily="2" charset="2"/>
              <a:buChar char="Ø"/>
            </a:pPr>
            <a:r>
              <a:rPr lang="en-US" sz="3600" dirty="0">
                <a:solidFill>
                  <a:prstClr val="black"/>
                </a:solidFill>
                <a:latin typeface="Georgia" panose="02040502050405020303" pitchFamily="18" charset="0"/>
              </a:rPr>
              <a:t>“[W]e are not limited to considering the charges brought for a particular crime; rather, we must also examine the conduct underlying the offense.”  ¶24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en-US" sz="3600" dirty="0">
              <a:solidFill>
                <a:prstClr val="black"/>
              </a:solidFill>
              <a:latin typeface="Georgia" panose="02040502050405020303" pitchFamily="18" charset="0"/>
            </a:endParaRPr>
          </a:p>
          <a:p>
            <a:pPr algn="just"/>
            <a:endParaRPr lang="en-US" sz="3600" dirty="0">
              <a:latin typeface="Georgia" panose="02040502050405020303" pitchFamily="18" charset="0"/>
            </a:endParaRPr>
          </a:p>
          <a:p>
            <a:pPr algn="just"/>
            <a:endParaRPr lang="en-US" sz="3500" dirty="0">
              <a:latin typeface="Georgia" panose="02040502050405020303" pitchFamily="18" charset="0"/>
            </a:endParaRPr>
          </a:p>
          <a:p>
            <a:pPr marL="0" indent="0">
              <a:buNone/>
            </a:pP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890016" y="342277"/>
            <a:ext cx="10363200" cy="724523"/>
          </a:xfrm>
        </p:spPr>
        <p:txBody>
          <a:bodyPr/>
          <a:lstStyle/>
          <a:p>
            <a:r>
              <a:rPr lang="en-US" sz="3600" b="1" dirty="0">
                <a:latin typeface="Georgia" panose="02040502050405020303" pitchFamily="18" charset="0"/>
              </a:rPr>
              <a:t>Plea bargain? What plea bargain?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1828800" y="1180477"/>
            <a:ext cx="8686800" cy="0"/>
          </a:xfrm>
          <a:prstGeom prst="line">
            <a:avLst/>
          </a:prstGeom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307109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402336" y="1294155"/>
            <a:ext cx="11338560" cy="4804893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US" sz="3600" i="1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ODC v. Perrico</a:t>
            </a:r>
            <a:r>
              <a:rPr lang="en-US" sz="3600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u="sng" dirty="0">
                <a:solidFill>
                  <a:srgbClr val="0000FF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hlinkClick r:id="rId3"/>
              </a:rPr>
              <a:t>2024-Ohio-1540</a:t>
            </a:r>
            <a:r>
              <a:rPr lang="en-US" sz="3600" dirty="0"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 (2-yr. susp., one yr. stayed)</a:t>
            </a:r>
          </a:p>
          <a:p>
            <a:pPr marL="400050" indent="-400050" algn="just">
              <a:buFont typeface="Wingdings" panose="05000000000000000000" pitchFamily="2" charset="2"/>
              <a:buChar char="Ø"/>
            </a:pPr>
            <a:r>
              <a:rPr lang="en-US" sz="3600" dirty="0">
                <a:solidFill>
                  <a:prstClr val="black"/>
                </a:solidFill>
                <a:latin typeface="Georgia" panose="02040502050405020303" pitchFamily="18" charset="0"/>
              </a:rPr>
              <a:t>Respondent charged with sexual imposition; pled to misdemeanor assault to avoid sex offender status.</a:t>
            </a:r>
          </a:p>
          <a:p>
            <a:pPr marL="400050" indent="-400050" algn="just">
              <a:buFont typeface="Wingdings" panose="05000000000000000000" pitchFamily="2" charset="2"/>
              <a:buChar char="Ø"/>
            </a:pPr>
            <a:r>
              <a:rPr lang="en-US" sz="3600" dirty="0">
                <a:solidFill>
                  <a:prstClr val="black"/>
                </a:solidFill>
                <a:latin typeface="Georgia" panose="02040502050405020303" pitchFamily="18" charset="0"/>
              </a:rPr>
              <a:t>Majority agreed with Board’s findings and recommendation.</a:t>
            </a:r>
          </a:p>
          <a:p>
            <a:pPr marL="400050" indent="-400050" algn="just">
              <a:buFont typeface="Wingdings" panose="05000000000000000000" pitchFamily="2" charset="2"/>
              <a:buChar char="Ø"/>
            </a:pPr>
            <a:r>
              <a:rPr lang="en-US" sz="3600" dirty="0">
                <a:solidFill>
                  <a:prstClr val="black"/>
                </a:solidFill>
                <a:latin typeface="Georgia" panose="02040502050405020303" pitchFamily="18" charset="0"/>
              </a:rPr>
              <a:t>Two justices would have imposed a 2-yr. suspension, equating respondent’s conduct with GSI.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en-US" sz="3600" dirty="0">
              <a:solidFill>
                <a:prstClr val="black"/>
              </a:solidFill>
              <a:latin typeface="Georgia" panose="02040502050405020303" pitchFamily="18" charset="0"/>
            </a:endParaRPr>
          </a:p>
          <a:p>
            <a:pPr algn="just"/>
            <a:endParaRPr lang="en-US" sz="3600" dirty="0">
              <a:latin typeface="Georgia" panose="02040502050405020303" pitchFamily="18" charset="0"/>
            </a:endParaRPr>
          </a:p>
          <a:p>
            <a:pPr algn="just"/>
            <a:endParaRPr lang="en-US" sz="3500" dirty="0">
              <a:latin typeface="Georgia" panose="02040502050405020303" pitchFamily="18" charset="0"/>
            </a:endParaRPr>
          </a:p>
          <a:p>
            <a:pPr marL="0" indent="0">
              <a:buNone/>
            </a:pP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890016" y="342277"/>
            <a:ext cx="10363200" cy="724523"/>
          </a:xfrm>
        </p:spPr>
        <p:txBody>
          <a:bodyPr/>
          <a:lstStyle/>
          <a:p>
            <a:r>
              <a:rPr lang="en-US" sz="3600" b="1" dirty="0">
                <a:latin typeface="Georgia" panose="02040502050405020303" pitchFamily="18" charset="0"/>
              </a:rPr>
              <a:t>Plea bargain? What plea bargain?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1828800" y="1180477"/>
            <a:ext cx="8686800" cy="0"/>
          </a:xfrm>
          <a:prstGeom prst="line">
            <a:avLst/>
          </a:prstGeom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8342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402336" y="1294155"/>
            <a:ext cx="11338560" cy="4804893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n-US" sz="3600" i="1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ODC v. Bell</a:t>
            </a:r>
            <a:r>
              <a:rPr lang="en-US" sz="3600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u="sng" dirty="0">
                <a:solidFill>
                  <a:srgbClr val="0000FF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hlinkClick r:id="rId3"/>
              </a:rPr>
              <a:t>2024-Ohio-846</a:t>
            </a:r>
            <a:r>
              <a:rPr lang="en-US" sz="3600" dirty="0"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 (</a:t>
            </a:r>
            <a:r>
              <a:rPr lang="en-US" sz="3600" dirty="0">
                <a:latin typeface="Georgia" panose="02040502050405020303" pitchFamily="18" charset="0"/>
                <a:ea typeface="Times New Roman" panose="02020603050405020304" pitchFamily="18" charset="0"/>
              </a:rPr>
              <a:t>indefinite</a:t>
            </a:r>
            <a:r>
              <a:rPr lang="en-US" sz="3600" dirty="0"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 susp., no credit for IFS)</a:t>
            </a:r>
          </a:p>
          <a:p>
            <a:pPr marL="400050" indent="-400050" algn="just">
              <a:buFont typeface="Wingdings" panose="05000000000000000000" pitchFamily="2" charset="2"/>
              <a:buChar char="Ø"/>
            </a:pPr>
            <a:r>
              <a:rPr lang="en-US" sz="3600" dirty="0">
                <a:solidFill>
                  <a:prstClr val="black"/>
                </a:solidFill>
                <a:latin typeface="Georgia" panose="02040502050405020303" pitchFamily="18" charset="0"/>
              </a:rPr>
              <a:t>Respondent solicited an undercover police officer posing as an underage sex worker.  Pled to unlawful use of a telecom device.</a:t>
            </a:r>
          </a:p>
          <a:p>
            <a:pPr marL="400050" indent="-400050" algn="just">
              <a:buFont typeface="Wingdings" panose="05000000000000000000" pitchFamily="2" charset="2"/>
              <a:buChar char="Ø"/>
            </a:pPr>
            <a:r>
              <a:rPr lang="en-US" sz="3600" dirty="0">
                <a:solidFill>
                  <a:prstClr val="black"/>
                </a:solidFill>
                <a:latin typeface="Georgia" panose="02040502050405020303" pitchFamily="18" charset="0"/>
              </a:rPr>
              <a:t>Majority—attempt to engage in sex with a minor and respondent’s position as a prosecutor merited more severe sanction than 2-yr. suspension recommended by the Board.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en-US" sz="3600" dirty="0">
              <a:solidFill>
                <a:prstClr val="black"/>
              </a:solidFill>
              <a:latin typeface="Georgia" panose="02040502050405020303" pitchFamily="18" charset="0"/>
            </a:endParaRPr>
          </a:p>
          <a:p>
            <a:pPr algn="just"/>
            <a:endParaRPr lang="en-US" sz="3600" dirty="0">
              <a:latin typeface="Georgia" panose="02040502050405020303" pitchFamily="18" charset="0"/>
            </a:endParaRPr>
          </a:p>
          <a:p>
            <a:pPr algn="just"/>
            <a:endParaRPr lang="en-US" sz="3500" dirty="0">
              <a:latin typeface="Georgia" panose="02040502050405020303" pitchFamily="18" charset="0"/>
            </a:endParaRPr>
          </a:p>
          <a:p>
            <a:pPr marL="0" indent="0">
              <a:buNone/>
            </a:pP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890016" y="342277"/>
            <a:ext cx="10363200" cy="724523"/>
          </a:xfrm>
        </p:spPr>
        <p:txBody>
          <a:bodyPr/>
          <a:lstStyle/>
          <a:p>
            <a:r>
              <a:rPr lang="en-US" sz="3600" b="1" dirty="0">
                <a:latin typeface="Georgia" panose="02040502050405020303" pitchFamily="18" charset="0"/>
              </a:rPr>
              <a:t>Plea bargain? What plea bargain?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1828800" y="1180477"/>
            <a:ext cx="8686800" cy="0"/>
          </a:xfrm>
          <a:prstGeom prst="line">
            <a:avLst/>
          </a:prstGeom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70142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402336" y="1294155"/>
            <a:ext cx="11338560" cy="4804893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US" sz="3600" i="1" dirty="0">
                <a:solidFill>
                  <a:prstClr val="black"/>
                </a:solidFill>
                <a:latin typeface="Georgia" panose="02040502050405020303" pitchFamily="18" charset="0"/>
              </a:rPr>
              <a:t>ODC v. Bennett</a:t>
            </a:r>
            <a:r>
              <a:rPr lang="en-US" sz="3600" dirty="0">
                <a:solidFill>
                  <a:prstClr val="black"/>
                </a:solidFill>
                <a:latin typeface="Georgia" panose="02040502050405020303" pitchFamily="18" charset="0"/>
              </a:rPr>
              <a:t>, </a:t>
            </a:r>
            <a:r>
              <a:rPr lang="en-US" sz="3600" dirty="0">
                <a:solidFill>
                  <a:prstClr val="black"/>
                </a:solidFill>
                <a:latin typeface="Georgia" panose="02040502050405020303" pitchFamily="18" charset="0"/>
                <a:hlinkClick r:id="rId3"/>
              </a:rPr>
              <a:t>2023-Ohio-4752</a:t>
            </a:r>
            <a:r>
              <a:rPr lang="en-US" sz="3600" dirty="0">
                <a:solidFill>
                  <a:prstClr val="black"/>
                </a:solidFill>
                <a:latin typeface="Georgia" panose="02040502050405020303" pitchFamily="18" charset="0"/>
              </a:rPr>
              <a:t> (2-yr. susp., stayed)</a:t>
            </a:r>
          </a:p>
          <a:p>
            <a:pPr marL="400050" indent="-400050" algn="just">
              <a:buFont typeface="Wingdings" panose="05000000000000000000" pitchFamily="2" charset="2"/>
              <a:buChar char="Ø"/>
            </a:pPr>
            <a:r>
              <a:rPr lang="en-US" sz="3600" dirty="0">
                <a:solidFill>
                  <a:prstClr val="black"/>
                </a:solidFill>
                <a:latin typeface="Georgia" panose="02040502050405020303" pitchFamily="18" charset="0"/>
              </a:rPr>
              <a:t>AUSA sexually harassed a law student intern over the course of two Summer assignments.  </a:t>
            </a:r>
          </a:p>
          <a:p>
            <a:pPr marL="400050" indent="-400050" algn="just">
              <a:buFont typeface="Wingdings" panose="05000000000000000000" pitchFamily="2" charset="2"/>
              <a:buChar char="Ø"/>
            </a:pPr>
            <a:r>
              <a:rPr lang="en-US" sz="3600" dirty="0">
                <a:solidFill>
                  <a:prstClr val="black"/>
                </a:solidFill>
                <a:latin typeface="Georgia" panose="02040502050405020303" pitchFamily="18" charset="0"/>
              </a:rPr>
              <a:t>Based on </a:t>
            </a:r>
            <a:r>
              <a:rPr lang="en-US" sz="3600" i="1" dirty="0" err="1">
                <a:solidFill>
                  <a:prstClr val="black"/>
                </a:solidFill>
                <a:latin typeface="Georgia" panose="02040502050405020303" pitchFamily="18" charset="0"/>
              </a:rPr>
              <a:t>Mismas</a:t>
            </a:r>
            <a:r>
              <a:rPr lang="en-US" sz="3600" dirty="0">
                <a:solidFill>
                  <a:prstClr val="black"/>
                </a:solidFill>
                <a:latin typeface="Georgia" panose="02040502050405020303" pitchFamily="18" charset="0"/>
              </a:rPr>
              <a:t>, Board recommended 6-mo. actual suspension.</a:t>
            </a:r>
          </a:p>
          <a:p>
            <a:pPr marL="400050" indent="-400050" algn="just">
              <a:buFont typeface="Wingdings" panose="05000000000000000000" pitchFamily="2" charset="2"/>
              <a:buChar char="Ø"/>
            </a:pPr>
            <a:r>
              <a:rPr lang="en-US" sz="3600" dirty="0">
                <a:solidFill>
                  <a:prstClr val="black"/>
                </a:solidFill>
                <a:latin typeface="Georgia" panose="02040502050405020303" pitchFamily="18" charset="0"/>
              </a:rPr>
              <a:t>Majority imposed a fully stayed suspension based on lack of direct supervisory authority, loss of federal job, and self report.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en-US" sz="3600" dirty="0">
              <a:solidFill>
                <a:prstClr val="black"/>
              </a:solidFill>
              <a:latin typeface="Georgia" panose="02040502050405020303" pitchFamily="18" charset="0"/>
            </a:endParaRPr>
          </a:p>
          <a:p>
            <a:pPr algn="just"/>
            <a:endParaRPr lang="en-US" sz="3500" dirty="0">
              <a:latin typeface="Georgia" panose="02040502050405020303" pitchFamily="18" charset="0"/>
            </a:endParaRPr>
          </a:p>
          <a:p>
            <a:pPr algn="just"/>
            <a:endParaRPr lang="en-US" sz="3500" dirty="0">
              <a:latin typeface="Georgia" panose="02040502050405020303" pitchFamily="18" charset="0"/>
            </a:endParaRPr>
          </a:p>
          <a:p>
            <a:pPr marL="0" indent="0">
              <a:buNone/>
            </a:pP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890016" y="342277"/>
            <a:ext cx="10363200" cy="724523"/>
          </a:xfrm>
        </p:spPr>
        <p:txBody>
          <a:bodyPr/>
          <a:lstStyle/>
          <a:p>
            <a:r>
              <a:rPr lang="en-US" sz="3600" b="1" dirty="0">
                <a:latin typeface="Georgia" panose="02040502050405020303" pitchFamily="18" charset="0"/>
              </a:rPr>
              <a:t>Sexual harassment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1828800" y="1180477"/>
            <a:ext cx="8686800" cy="0"/>
          </a:xfrm>
          <a:prstGeom prst="line">
            <a:avLst/>
          </a:prstGeom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142903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402336" y="1294155"/>
            <a:ext cx="11338560" cy="4804893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US" sz="3600" i="1" dirty="0">
                <a:solidFill>
                  <a:prstClr val="black"/>
                </a:solidFill>
                <a:latin typeface="Georgia" panose="02040502050405020303" pitchFamily="18" charset="0"/>
              </a:rPr>
              <a:t>Mahoning CBA v. </a:t>
            </a:r>
            <a:r>
              <a:rPr lang="en-US" sz="3600" i="1" dirty="0" err="1">
                <a:solidFill>
                  <a:prstClr val="black"/>
                </a:solidFill>
                <a:latin typeface="Georgia" panose="02040502050405020303" pitchFamily="18" charset="0"/>
              </a:rPr>
              <a:t>Macala</a:t>
            </a:r>
            <a:r>
              <a:rPr lang="en-US" sz="3600" dirty="0">
                <a:solidFill>
                  <a:prstClr val="black"/>
                </a:solidFill>
                <a:latin typeface="Georgia" panose="02040502050405020303" pitchFamily="18" charset="0"/>
              </a:rPr>
              <a:t>, </a:t>
            </a:r>
            <a:r>
              <a:rPr lang="en-US" sz="3600" dirty="0">
                <a:solidFill>
                  <a:prstClr val="black"/>
                </a:solidFill>
                <a:latin typeface="Georgia" panose="02040502050405020303" pitchFamily="18" charset="0"/>
                <a:hlinkClick r:id="rId3"/>
              </a:rPr>
              <a:t>2024-Ohio-3158</a:t>
            </a:r>
            <a:endParaRPr lang="en-US" sz="3600" dirty="0">
              <a:solidFill>
                <a:prstClr val="black"/>
              </a:solidFill>
              <a:latin typeface="Georgia" panose="02040502050405020303" pitchFamily="18" charset="0"/>
            </a:endParaRPr>
          </a:p>
          <a:p>
            <a:pPr marL="400050" indent="-400050" algn="just">
              <a:buFont typeface="Wingdings" panose="05000000000000000000" pitchFamily="2" charset="2"/>
              <a:buChar char="Ø"/>
            </a:pPr>
            <a:r>
              <a:rPr lang="en-US" sz="3600" dirty="0">
                <a:solidFill>
                  <a:prstClr val="black"/>
                </a:solidFill>
                <a:latin typeface="Georgia" panose="02040502050405020303" pitchFamily="18" charset="0"/>
              </a:rPr>
              <a:t>Lengthy discussion of application of </a:t>
            </a:r>
            <a:r>
              <a:rPr lang="en-US" sz="3600" i="1" dirty="0">
                <a:solidFill>
                  <a:prstClr val="black"/>
                </a:solidFill>
                <a:latin typeface="Georgia" panose="02040502050405020303" pitchFamily="18" charset="0"/>
              </a:rPr>
              <a:t>Fowerbaugh</a:t>
            </a:r>
            <a:r>
              <a:rPr lang="en-US" sz="3600" dirty="0">
                <a:solidFill>
                  <a:prstClr val="black"/>
                </a:solidFill>
                <a:latin typeface="Georgia" panose="02040502050405020303" pitchFamily="18" charset="0"/>
              </a:rPr>
              <a:t> standard beginning at ¶21.</a:t>
            </a:r>
          </a:p>
          <a:p>
            <a:pPr marL="400050" indent="-400050" algn="just">
              <a:buFont typeface="Wingdings" panose="05000000000000000000" pitchFamily="2" charset="2"/>
              <a:buChar char="Ø"/>
            </a:pPr>
            <a:r>
              <a:rPr lang="en-US" sz="3600" dirty="0">
                <a:solidFill>
                  <a:prstClr val="black"/>
                </a:solidFill>
                <a:latin typeface="Georgia" panose="02040502050405020303" pitchFamily="18" charset="0"/>
              </a:rPr>
              <a:t>“Course of conduct” vs. single act of dishonesty</a:t>
            </a:r>
          </a:p>
          <a:p>
            <a:pPr marL="400050" indent="-400050" algn="just">
              <a:buFont typeface="Wingdings" panose="05000000000000000000" pitchFamily="2" charset="2"/>
              <a:buChar char="Ø"/>
            </a:pPr>
            <a:r>
              <a:rPr lang="en-US" sz="3600" dirty="0">
                <a:solidFill>
                  <a:prstClr val="black"/>
                </a:solidFill>
                <a:latin typeface="Georgia" panose="02040502050405020303" pitchFamily="18" charset="0"/>
              </a:rPr>
              <a:t>Departure—(1) isolated incident or (2) abundance of mitigation</a:t>
            </a:r>
          </a:p>
          <a:p>
            <a:pPr marL="400050" indent="-400050" algn="just">
              <a:buFont typeface="Wingdings" panose="05000000000000000000" pitchFamily="2" charset="2"/>
              <a:buChar char="Ø"/>
            </a:pPr>
            <a:r>
              <a:rPr lang="en-US" sz="3600" dirty="0">
                <a:solidFill>
                  <a:prstClr val="black"/>
                </a:solidFill>
                <a:latin typeface="Georgia" panose="02040502050405020303" pitchFamily="18" charset="0"/>
              </a:rPr>
              <a:t>Downward departure can go as low as PR, but not in </a:t>
            </a:r>
            <a:r>
              <a:rPr lang="en-US" sz="3600" dirty="0" err="1">
                <a:solidFill>
                  <a:prstClr val="black"/>
                </a:solidFill>
                <a:latin typeface="Georgia" panose="02040502050405020303" pitchFamily="18" charset="0"/>
              </a:rPr>
              <a:t>Macala’s</a:t>
            </a:r>
            <a:r>
              <a:rPr lang="en-US" sz="3600" dirty="0">
                <a:solidFill>
                  <a:prstClr val="black"/>
                </a:solidFill>
                <a:latin typeface="Georgia" panose="02040502050405020303" pitchFamily="18" charset="0"/>
              </a:rPr>
              <a:t> case.</a:t>
            </a:r>
          </a:p>
          <a:p>
            <a:pPr marL="400050" indent="-400050" algn="just">
              <a:buFont typeface="Wingdings" panose="05000000000000000000" pitchFamily="2" charset="2"/>
              <a:buChar char="Ø"/>
            </a:pPr>
            <a:endParaRPr lang="en-US" sz="3600" dirty="0">
              <a:solidFill>
                <a:prstClr val="black"/>
              </a:solidFill>
              <a:latin typeface="Georgia" panose="02040502050405020303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endParaRPr lang="en-US" sz="3600" dirty="0">
              <a:solidFill>
                <a:prstClr val="black"/>
              </a:solidFill>
              <a:latin typeface="Georgia" panose="02040502050405020303" pitchFamily="18" charset="0"/>
            </a:endParaRPr>
          </a:p>
          <a:p>
            <a:pPr algn="just"/>
            <a:endParaRPr lang="en-US" sz="3500" dirty="0">
              <a:latin typeface="Georgia" panose="02040502050405020303" pitchFamily="18" charset="0"/>
            </a:endParaRPr>
          </a:p>
          <a:p>
            <a:pPr algn="just"/>
            <a:endParaRPr lang="en-US" sz="3500" dirty="0">
              <a:latin typeface="Georgia" panose="02040502050405020303" pitchFamily="18" charset="0"/>
            </a:endParaRPr>
          </a:p>
          <a:p>
            <a:pPr marL="0" indent="0">
              <a:buNone/>
            </a:pP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890016" y="342277"/>
            <a:ext cx="10363200" cy="724523"/>
          </a:xfrm>
        </p:spPr>
        <p:txBody>
          <a:bodyPr/>
          <a:lstStyle/>
          <a:p>
            <a:r>
              <a:rPr lang="en-US" sz="3600" b="1" i="1" dirty="0">
                <a:latin typeface="Georgia" panose="02040502050405020303" pitchFamily="18" charset="0"/>
              </a:rPr>
              <a:t>Fowerbaugh </a:t>
            </a:r>
            <a:r>
              <a:rPr lang="en-US" sz="3600" b="1" dirty="0">
                <a:latin typeface="Georgia" panose="02040502050405020303" pitchFamily="18" charset="0"/>
              </a:rPr>
              <a:t>standard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1828800" y="1180477"/>
            <a:ext cx="8686800" cy="0"/>
          </a:xfrm>
          <a:prstGeom prst="line">
            <a:avLst/>
          </a:prstGeom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679331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62000" y="1600200"/>
            <a:ext cx="10515600" cy="4191000"/>
          </a:xfrm>
        </p:spPr>
        <p:txBody>
          <a:bodyPr/>
          <a:lstStyle/>
          <a:p>
            <a:r>
              <a:rPr lang="en-US" sz="5000" dirty="0">
                <a:solidFill>
                  <a:srgbClr val="AD8800"/>
                </a:solidFill>
                <a:latin typeface="Georgia" pitchFamily="18" charset="0"/>
              </a:rPr>
              <a:t>Questions</a:t>
            </a:r>
            <a:br>
              <a:rPr lang="en-US" sz="5000" dirty="0">
                <a:solidFill>
                  <a:srgbClr val="AD8800"/>
                </a:solidFill>
                <a:latin typeface="Georgia" pitchFamily="18" charset="0"/>
              </a:rPr>
            </a:br>
            <a:endParaRPr lang="en-US" sz="5000" dirty="0">
              <a:solidFill>
                <a:srgbClr val="AD8800"/>
              </a:solidFill>
              <a:latin typeface="Georgia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295400" y="2733869"/>
            <a:ext cx="101346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prstClr val="black"/>
                </a:solidFill>
                <a:latin typeface="Georgia" panose="02040502050405020303" pitchFamily="18" charset="0"/>
              </a:rPr>
              <a:t>Rick Dove:  </a:t>
            </a:r>
            <a:r>
              <a:rPr lang="en-US" sz="3200" dirty="0">
                <a:solidFill>
                  <a:prstClr val="black"/>
                </a:solidFill>
                <a:latin typeface="Georgia" panose="02040502050405020303" pitchFamily="18" charset="0"/>
                <a:hlinkClick r:id="rId3"/>
              </a:rPr>
              <a:t>rick.dove@bpc.ohio.gov</a:t>
            </a:r>
            <a:r>
              <a:rPr lang="en-US" sz="3200" dirty="0">
                <a:solidFill>
                  <a:prstClr val="black"/>
                </a:solidFill>
                <a:latin typeface="Georgia" panose="02040502050405020303" pitchFamily="18" charset="0"/>
              </a:rPr>
              <a:t> 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prstClr val="black"/>
                </a:solidFill>
                <a:latin typeface="Georgia" panose="02040502050405020303" pitchFamily="18" charset="0"/>
              </a:rPr>
              <a:t>Website:  </a:t>
            </a:r>
            <a:r>
              <a:rPr lang="en-US" sz="3200" dirty="0">
                <a:solidFill>
                  <a:prstClr val="black"/>
                </a:solidFill>
                <a:latin typeface="Georgia" panose="02040502050405020303" pitchFamily="18" charset="0"/>
                <a:hlinkClick r:id="rId4"/>
              </a:rPr>
              <a:t>www.bpc.ohio.gov</a:t>
            </a:r>
            <a:r>
              <a:rPr lang="en-US" sz="3200" dirty="0">
                <a:solidFill>
                  <a:prstClr val="black"/>
                </a:solidFill>
                <a:latin typeface="Georgia" panose="02040502050405020303" pitchFamily="18" charset="0"/>
              </a:rPr>
              <a:t> 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prstClr val="black"/>
                </a:solidFill>
                <a:latin typeface="Georgia" panose="02040502050405020303" pitchFamily="18" charset="0"/>
              </a:rPr>
              <a:t>Telephone:  614-387-9370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>
              <a:solidFill>
                <a:prstClr val="black"/>
              </a:solidFill>
              <a:latin typeface="Georgia" panose="02040502050405020303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>
              <a:solidFill>
                <a:prstClr val="black"/>
              </a:solidFill>
              <a:latin typeface="Georgia" panose="02040502050405020303" pitchFamily="18" charset="0"/>
            </a:endParaRPr>
          </a:p>
          <a:p>
            <a:endParaRPr lang="en-US" sz="3200" dirty="0">
              <a:solidFill>
                <a:prstClr val="black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8934200"/>
      </p:ext>
    </p:extLst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19606A-B5B1-4935-8043-4AF67D07B4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3200"/>
            <a:ext cx="10896600" cy="1295399"/>
          </a:xfrm>
        </p:spPr>
        <p:txBody>
          <a:bodyPr/>
          <a:lstStyle/>
          <a:p>
            <a:r>
              <a:rPr lang="en-US" dirty="0">
                <a:solidFill>
                  <a:schemeClr val="bg2">
                    <a:lumMod val="50000"/>
                  </a:schemeClr>
                </a:solidFill>
                <a:latin typeface="Georgia" panose="02040502050405020303" pitchFamily="18" charset="0"/>
              </a:rPr>
              <a:t>Judicial Misconduct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0131885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402336" y="1294155"/>
            <a:ext cx="11338560" cy="480489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3500" dirty="0">
                <a:latin typeface="Georgia" panose="02040502050405020303" pitchFamily="18" charset="0"/>
              </a:rPr>
              <a:t>Increase in frequency of charged misconduct by judicial officers: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sz="3500" dirty="0">
                <a:latin typeface="Georgia" panose="02040502050405020303" pitchFamily="18" charset="0"/>
              </a:rPr>
              <a:t>Pre-2019—two to four cases per year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sz="3500" dirty="0">
                <a:latin typeface="Georgia" panose="02040502050405020303" pitchFamily="18" charset="0"/>
              </a:rPr>
              <a:t>2019 and 2020—six cases each year</a:t>
            </a:r>
          </a:p>
          <a:p>
            <a:pPr marL="287338" indent="-287338" algn="just">
              <a:buFont typeface="Wingdings" panose="05000000000000000000" pitchFamily="2" charset="2"/>
              <a:buChar char="Ø"/>
            </a:pPr>
            <a:r>
              <a:rPr lang="en-US" sz="3500" dirty="0">
                <a:latin typeface="Georgia" panose="02040502050405020303" pitchFamily="18" charset="0"/>
              </a:rPr>
              <a:t>2021-2023—two to three decisions each year</a:t>
            </a:r>
          </a:p>
          <a:p>
            <a:pPr marL="287338" indent="-287338" algn="just">
              <a:buFont typeface="Wingdings" panose="05000000000000000000" pitchFamily="2" charset="2"/>
              <a:buChar char="Ø"/>
            </a:pPr>
            <a:r>
              <a:rPr lang="en-US" sz="3500" dirty="0">
                <a:latin typeface="Georgia" panose="02040502050405020303" pitchFamily="18" charset="0"/>
              </a:rPr>
              <a:t>2024—four decisions (including one RWDP) and five pending cases (four @ BPC, one @ SCO)</a:t>
            </a:r>
          </a:p>
          <a:p>
            <a:pPr algn="just"/>
            <a:endParaRPr lang="en-US" sz="3500" dirty="0">
              <a:latin typeface="Georgia" panose="02040502050405020303" pitchFamily="18" charset="0"/>
            </a:endParaRPr>
          </a:p>
          <a:p>
            <a:pPr marL="0" indent="0">
              <a:buNone/>
            </a:pP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890016" y="342277"/>
            <a:ext cx="10363200" cy="724523"/>
          </a:xfrm>
        </p:spPr>
        <p:txBody>
          <a:bodyPr/>
          <a:lstStyle/>
          <a:p>
            <a:r>
              <a:rPr lang="en-US" sz="3600" b="1" dirty="0">
                <a:latin typeface="Georgia" panose="02040502050405020303" pitchFamily="18" charset="0"/>
              </a:rPr>
              <a:t>Case  trends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1828800" y="1180477"/>
            <a:ext cx="8686800" cy="0"/>
          </a:xfrm>
          <a:prstGeom prst="line">
            <a:avLst/>
          </a:prstGeom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636761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402336" y="1294155"/>
            <a:ext cx="11338560" cy="4804893"/>
          </a:xfrm>
        </p:spPr>
        <p:txBody>
          <a:bodyPr>
            <a:normAutofit/>
          </a:bodyPr>
          <a:lstStyle/>
          <a:p>
            <a:pPr marL="338138" indent="-338138" algn="just">
              <a:buFont typeface="Wingdings" panose="05000000000000000000" pitchFamily="2" charset="2"/>
              <a:buChar char="Ø"/>
            </a:pPr>
            <a:r>
              <a:rPr lang="en-US" sz="3500" i="1" dirty="0">
                <a:latin typeface="Georgia" panose="02040502050405020303" pitchFamily="18" charset="0"/>
              </a:rPr>
              <a:t>ODC v. Gaul</a:t>
            </a:r>
            <a:r>
              <a:rPr lang="en-US" sz="3500" dirty="0">
                <a:latin typeface="Georgia" panose="02040502050405020303" pitchFamily="18" charset="0"/>
              </a:rPr>
              <a:t>, </a:t>
            </a:r>
            <a:r>
              <a:rPr lang="en-US" sz="3500" dirty="0">
                <a:latin typeface="Georgia" panose="02040502050405020303" pitchFamily="18" charset="0"/>
                <a:hlinkClick r:id="rId3"/>
              </a:rPr>
              <a:t>2023-Ohio-4751</a:t>
            </a:r>
            <a:r>
              <a:rPr lang="en-US" sz="3500" dirty="0">
                <a:latin typeface="Georgia" panose="02040502050405020303" pitchFamily="18" charset="0"/>
              </a:rPr>
              <a:t> (1-yr. susp.)</a:t>
            </a:r>
          </a:p>
          <a:p>
            <a:pPr marL="338138" indent="-338138" algn="just">
              <a:buFont typeface="Wingdings" panose="05000000000000000000" pitchFamily="2" charset="2"/>
              <a:buChar char="Ø"/>
            </a:pPr>
            <a:r>
              <a:rPr lang="en-US" sz="3500" i="1" dirty="0">
                <a:latin typeface="Georgia" panose="02040502050405020303" pitchFamily="18" charset="0"/>
              </a:rPr>
              <a:t>ODC v. Warner</a:t>
            </a:r>
            <a:r>
              <a:rPr lang="en-US" sz="3500" dirty="0">
                <a:latin typeface="Georgia" panose="02040502050405020303" pitchFamily="18" charset="0"/>
              </a:rPr>
              <a:t>, </a:t>
            </a:r>
            <a:r>
              <a:rPr lang="en-US" sz="3500" dirty="0">
                <a:latin typeface="Georgia" panose="02040502050405020303" pitchFamily="18" charset="0"/>
                <a:hlinkClick r:id="rId4"/>
              </a:rPr>
              <a:t>2024-Ohio-511</a:t>
            </a:r>
            <a:r>
              <a:rPr lang="en-US" sz="3500" dirty="0">
                <a:latin typeface="Georgia" panose="02040502050405020303" pitchFamily="18" charset="0"/>
              </a:rPr>
              <a:t> (indefinite susp.)</a:t>
            </a:r>
          </a:p>
          <a:p>
            <a:pPr marL="287338" marR="0" lvl="0" indent="-287338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1B587C"/>
              </a:buClr>
              <a:buSzPct val="85000"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35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OSBA v. Winkler</a:t>
            </a:r>
            <a:r>
              <a:rPr kumimoji="0" lang="en-US" sz="3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, </a:t>
            </a:r>
            <a:r>
              <a:rPr kumimoji="0" lang="en-US" sz="3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  <a:hlinkClick r:id="rId5"/>
              </a:rPr>
              <a:t>2024-Ohio-3141</a:t>
            </a:r>
            <a:r>
              <a:rPr kumimoji="0" lang="en-US" sz="3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 (public reprimand)</a:t>
            </a:r>
          </a:p>
          <a:p>
            <a:pPr marL="287338" marR="0" lvl="0" indent="-287338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1B587C"/>
              </a:buClr>
              <a:buSzPct val="85000"/>
              <a:buFont typeface="Wingdings" panose="05000000000000000000" pitchFamily="2" charset="2"/>
              <a:buChar char="Ø"/>
              <a:tabLst/>
              <a:defRPr/>
            </a:pPr>
            <a:r>
              <a:rPr lang="en-US" sz="3500" i="1" dirty="0">
                <a:solidFill>
                  <a:prstClr val="black"/>
                </a:solidFill>
                <a:latin typeface="Georgia" panose="02040502050405020303" pitchFamily="18" charset="0"/>
              </a:rPr>
              <a:t>ODC v. Brandt </a:t>
            </a:r>
            <a:r>
              <a:rPr lang="en-US" sz="3500" dirty="0">
                <a:solidFill>
                  <a:prstClr val="black"/>
                </a:solidFill>
                <a:latin typeface="Georgia" panose="02040502050405020303" pitchFamily="18" charset="0"/>
              </a:rPr>
              <a:t>(resignation w/ discipline pending)</a:t>
            </a:r>
          </a:p>
          <a:p>
            <a:pPr marL="287338" marR="0" lvl="0" indent="-287338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1B587C"/>
              </a:buClr>
              <a:buSzPct val="85000"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35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ODC v. Hoover</a:t>
            </a:r>
            <a:r>
              <a:rPr kumimoji="0" lang="en-US" sz="3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, </a:t>
            </a:r>
            <a:r>
              <a:rPr kumimoji="0" lang="en-US" sz="3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  <a:hlinkClick r:id="rId6"/>
              </a:rPr>
              <a:t>2024-Ohio-4608</a:t>
            </a:r>
            <a:r>
              <a:rPr kumimoji="0" lang="en-US" sz="3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 (18 mo. susp., 6 mos. stayed)</a:t>
            </a:r>
          </a:p>
          <a:p>
            <a:pPr algn="just"/>
            <a:endParaRPr lang="en-US" sz="3500" dirty="0">
              <a:latin typeface="Georgia" panose="02040502050405020303" pitchFamily="18" charset="0"/>
            </a:endParaRPr>
          </a:p>
          <a:p>
            <a:pPr algn="just"/>
            <a:endParaRPr lang="en-US" sz="3500" dirty="0">
              <a:latin typeface="Georgia" panose="02040502050405020303" pitchFamily="18" charset="0"/>
            </a:endParaRPr>
          </a:p>
          <a:p>
            <a:pPr marL="0" indent="0">
              <a:buNone/>
            </a:pP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890016" y="342277"/>
            <a:ext cx="10363200" cy="724523"/>
          </a:xfrm>
        </p:spPr>
        <p:txBody>
          <a:bodyPr/>
          <a:lstStyle/>
          <a:p>
            <a:r>
              <a:rPr lang="en-US" sz="3600" b="1" dirty="0">
                <a:latin typeface="Georgia" panose="02040502050405020303" pitchFamily="18" charset="0"/>
              </a:rPr>
              <a:t>Recent cases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1828800" y="1180477"/>
            <a:ext cx="8686800" cy="0"/>
          </a:xfrm>
          <a:prstGeom prst="line">
            <a:avLst/>
          </a:prstGeom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65035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402336" y="1294155"/>
            <a:ext cx="11338560" cy="480489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Respondent committed 29 rule violations in eight matters (seven cases, one non-case related).  Misconduct included:</a:t>
            </a:r>
          </a:p>
          <a:p>
            <a:pPr lvl="1" algn="just">
              <a:buClrTx/>
              <a:buFont typeface="Wingdings" panose="05000000000000000000" pitchFamily="2" charset="2"/>
              <a:buChar char="Ø"/>
            </a:pPr>
            <a:r>
              <a:rPr kumimoji="0" lang="en-US" sz="3225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Demeaning behavior toward litigants;</a:t>
            </a:r>
          </a:p>
          <a:p>
            <a:pPr lvl="1" algn="just">
              <a:buClrTx/>
              <a:buFont typeface="Wingdings" panose="05000000000000000000" pitchFamily="2" charset="2"/>
              <a:buChar char="Ø"/>
            </a:pPr>
            <a:r>
              <a:rPr lang="en-US" sz="3225" dirty="0">
                <a:solidFill>
                  <a:prstClr val="black"/>
                </a:solidFill>
                <a:latin typeface="Georgia" panose="02040502050405020303" pitchFamily="18" charset="0"/>
              </a:rPr>
              <a:t>Abuse of contempt authority;</a:t>
            </a:r>
          </a:p>
          <a:p>
            <a:pPr lvl="1" algn="just">
              <a:buClrTx/>
              <a:buFont typeface="Wingdings" panose="05000000000000000000" pitchFamily="2" charset="2"/>
              <a:buChar char="Ø"/>
            </a:pPr>
            <a:r>
              <a:rPr kumimoji="0" lang="en-US" sz="3225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Co</a:t>
            </a:r>
            <a:r>
              <a:rPr lang="en-US" sz="3225" dirty="0" err="1">
                <a:solidFill>
                  <a:prstClr val="black"/>
                </a:solidFill>
                <a:latin typeface="Georgia" panose="02040502050405020303" pitchFamily="18" charset="0"/>
              </a:rPr>
              <a:t>ercing</a:t>
            </a:r>
            <a:r>
              <a:rPr lang="en-US" sz="3225" dirty="0">
                <a:solidFill>
                  <a:prstClr val="black"/>
                </a:solidFill>
                <a:latin typeface="Georgia" panose="02040502050405020303" pitchFamily="18" charset="0"/>
              </a:rPr>
              <a:t> guilty pleas; and </a:t>
            </a:r>
          </a:p>
          <a:p>
            <a:pPr lvl="1" algn="just">
              <a:buClrTx/>
              <a:buFont typeface="Wingdings" panose="05000000000000000000" pitchFamily="2" charset="2"/>
              <a:buChar char="Ø"/>
            </a:pPr>
            <a:r>
              <a:rPr kumimoji="0" lang="en-US" sz="3225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Abusing prestige of </a:t>
            </a:r>
            <a:r>
              <a:rPr lang="en-US" sz="3225" dirty="0">
                <a:solidFill>
                  <a:prstClr val="black"/>
                </a:solidFill>
                <a:latin typeface="Georgia" panose="02040502050405020303" pitchFamily="18" charset="0"/>
              </a:rPr>
              <a:t>office.</a:t>
            </a:r>
          </a:p>
          <a:p>
            <a:pPr algn="just"/>
            <a:endParaRPr lang="en-US" sz="3500" dirty="0">
              <a:latin typeface="Georgia" panose="02040502050405020303" pitchFamily="18" charset="0"/>
            </a:endParaRPr>
          </a:p>
          <a:p>
            <a:pPr algn="just"/>
            <a:endParaRPr lang="en-US" sz="3500" dirty="0">
              <a:latin typeface="Georgia" panose="02040502050405020303" pitchFamily="18" charset="0"/>
            </a:endParaRPr>
          </a:p>
          <a:p>
            <a:pPr marL="0" indent="0">
              <a:buNone/>
            </a:pP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890016" y="342277"/>
            <a:ext cx="10363200" cy="724523"/>
          </a:xfrm>
        </p:spPr>
        <p:txBody>
          <a:bodyPr/>
          <a:lstStyle/>
          <a:p>
            <a:r>
              <a:rPr lang="en-US" sz="3600" b="1" i="1" dirty="0">
                <a:latin typeface="Georgia" panose="02040502050405020303" pitchFamily="18" charset="0"/>
              </a:rPr>
              <a:t>ODC </a:t>
            </a:r>
            <a:r>
              <a:rPr lang="en-US" sz="3600" b="1" i="1" cap="none" dirty="0">
                <a:latin typeface="Georgia" panose="02040502050405020303" pitchFamily="18" charset="0"/>
              </a:rPr>
              <a:t>v</a:t>
            </a:r>
            <a:r>
              <a:rPr lang="en-US" sz="3600" b="1" i="1" dirty="0">
                <a:latin typeface="Georgia" panose="02040502050405020303" pitchFamily="18" charset="0"/>
              </a:rPr>
              <a:t>. Gaul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1828800" y="1180477"/>
            <a:ext cx="8686800" cy="0"/>
          </a:xfrm>
          <a:prstGeom prst="line">
            <a:avLst/>
          </a:prstGeom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997774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402336" y="1294155"/>
            <a:ext cx="11338560" cy="4804893"/>
          </a:xfrm>
        </p:spPr>
        <p:txBody>
          <a:bodyPr>
            <a:normAutofit fontScale="92500"/>
          </a:bodyPr>
          <a:lstStyle/>
          <a:p>
            <a:pPr marL="338138" indent="-338138" algn="just">
              <a:buFont typeface="Wingdings" panose="05000000000000000000" pitchFamily="2" charset="2"/>
              <a:buChar char="Ø"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Respondent and wife left the scene of an auto accident in which another driver was seriously injured.  Did not report the incident until the following day.</a:t>
            </a:r>
          </a:p>
          <a:p>
            <a:pPr marL="338138" indent="-338138" algn="just">
              <a:buFont typeface="Wingdings" panose="05000000000000000000" pitchFamily="2" charset="2"/>
              <a:buChar char="Ø"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Both convicted of felony offenses and sentenced to jail.</a:t>
            </a:r>
          </a:p>
          <a:p>
            <a:pPr marL="338138" indent="-338138" algn="just">
              <a:buFont typeface="Wingdings" panose="05000000000000000000" pitchFamily="2" charset="2"/>
              <a:buChar char="Ø"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Judge violated Jud. Cond. R. 1.1 and 1.2 and Prof. Cond. 8.4(b), (d), and (h).</a:t>
            </a:r>
          </a:p>
          <a:p>
            <a:pPr marL="338138" indent="-338138" algn="just">
              <a:buFont typeface="Wingdings" panose="05000000000000000000" pitchFamily="2" charset="2"/>
              <a:buChar char="Ø"/>
            </a:pPr>
            <a:r>
              <a:rPr lang="en-US" sz="3600" dirty="0">
                <a:solidFill>
                  <a:prstClr val="black"/>
                </a:solidFill>
                <a:latin typeface="Georgia" panose="02040502050405020303" pitchFamily="18" charset="0"/>
              </a:rPr>
              <a:t>Contested validity of criminal conviction and denied any misconduct other than Jud. Cond. R. 1.2 violation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 panose="02040502050405020303" pitchFamily="18" charset="0"/>
              <a:ea typeface="+mn-ea"/>
              <a:cs typeface="+mn-cs"/>
            </a:endParaRPr>
          </a:p>
          <a:p>
            <a:pPr algn="just"/>
            <a:endParaRPr lang="en-US" sz="3500" dirty="0">
              <a:latin typeface="Georgia" panose="02040502050405020303" pitchFamily="18" charset="0"/>
            </a:endParaRPr>
          </a:p>
          <a:p>
            <a:pPr algn="just"/>
            <a:endParaRPr lang="en-US" sz="3500" dirty="0">
              <a:latin typeface="Georgia" panose="02040502050405020303" pitchFamily="18" charset="0"/>
            </a:endParaRPr>
          </a:p>
          <a:p>
            <a:pPr marL="0" indent="0">
              <a:buNone/>
            </a:pP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890016" y="342277"/>
            <a:ext cx="10363200" cy="724523"/>
          </a:xfrm>
        </p:spPr>
        <p:txBody>
          <a:bodyPr/>
          <a:lstStyle/>
          <a:p>
            <a:r>
              <a:rPr lang="en-US" sz="3600" b="1" i="1" dirty="0">
                <a:latin typeface="Georgia" panose="02040502050405020303" pitchFamily="18" charset="0"/>
              </a:rPr>
              <a:t>ODC </a:t>
            </a:r>
            <a:r>
              <a:rPr lang="en-US" sz="3600" b="1" i="1" cap="none" dirty="0">
                <a:latin typeface="Georgia" panose="02040502050405020303" pitchFamily="18" charset="0"/>
              </a:rPr>
              <a:t>v</a:t>
            </a:r>
            <a:r>
              <a:rPr lang="en-US" sz="3600" b="1" i="1" dirty="0">
                <a:latin typeface="Georgia" panose="02040502050405020303" pitchFamily="18" charset="0"/>
              </a:rPr>
              <a:t>. Warner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1828800" y="1180477"/>
            <a:ext cx="8686800" cy="0"/>
          </a:xfrm>
          <a:prstGeom prst="line">
            <a:avLst/>
          </a:prstGeom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335860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402336" y="1294155"/>
            <a:ext cx="11338560" cy="4804893"/>
          </a:xfrm>
        </p:spPr>
        <p:txBody>
          <a:bodyPr>
            <a:normAutofit/>
          </a:bodyPr>
          <a:lstStyle/>
          <a:p>
            <a:pPr marL="400050" indent="-338138" algn="just">
              <a:buFont typeface="Wingdings" panose="05000000000000000000" pitchFamily="2" charset="2"/>
              <a:buChar char="Ø"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Respondent permitted court staff to make inaccurate comments to the media about a pending guardianship matter and repeated these comments </a:t>
            </a:r>
            <a:r>
              <a:rPr lang="en-US" sz="3600" dirty="0">
                <a:solidFill>
                  <a:prstClr val="black"/>
                </a:solidFill>
                <a:latin typeface="Georgia" panose="02040502050405020303" pitchFamily="18" charset="0"/>
              </a:rPr>
              <a:t>on the court’s Facebook page in replying to a post from a family member of the ward.</a:t>
            </a:r>
          </a:p>
          <a:p>
            <a:pPr marL="400050" indent="-338138" algn="just">
              <a:buFont typeface="Wingdings" panose="05000000000000000000" pitchFamily="2" charset="2"/>
              <a:buChar char="Ø"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Judge stipulated to violations of Jud. Cond. R. 1.2, 2.8(B), and 2.10(A) and (C).</a:t>
            </a:r>
          </a:p>
          <a:p>
            <a:pPr algn="just"/>
            <a:endParaRPr lang="en-US" sz="3500" dirty="0">
              <a:latin typeface="Georgia" panose="02040502050405020303" pitchFamily="18" charset="0"/>
            </a:endParaRPr>
          </a:p>
          <a:p>
            <a:pPr algn="just"/>
            <a:endParaRPr lang="en-US" sz="3500" dirty="0">
              <a:latin typeface="Georgia" panose="02040502050405020303" pitchFamily="18" charset="0"/>
            </a:endParaRPr>
          </a:p>
          <a:p>
            <a:pPr marL="0" indent="0">
              <a:buNone/>
            </a:pP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890016" y="342277"/>
            <a:ext cx="10363200" cy="724523"/>
          </a:xfrm>
        </p:spPr>
        <p:txBody>
          <a:bodyPr/>
          <a:lstStyle/>
          <a:p>
            <a:r>
              <a:rPr lang="en-US" sz="3600" b="1" i="1" dirty="0" err="1">
                <a:latin typeface="Georgia" panose="02040502050405020303" pitchFamily="18" charset="0"/>
              </a:rPr>
              <a:t>osba</a:t>
            </a:r>
            <a:r>
              <a:rPr lang="en-US" sz="3600" b="1" i="1" dirty="0">
                <a:latin typeface="Georgia" panose="02040502050405020303" pitchFamily="18" charset="0"/>
              </a:rPr>
              <a:t> </a:t>
            </a:r>
            <a:r>
              <a:rPr lang="en-US" sz="3600" b="1" i="1" cap="none" dirty="0">
                <a:latin typeface="Georgia" panose="02040502050405020303" pitchFamily="18" charset="0"/>
              </a:rPr>
              <a:t>v</a:t>
            </a:r>
            <a:r>
              <a:rPr lang="en-US" sz="3600" b="1" i="1" dirty="0">
                <a:latin typeface="Georgia" panose="02040502050405020303" pitchFamily="18" charset="0"/>
              </a:rPr>
              <a:t>. </a:t>
            </a:r>
            <a:r>
              <a:rPr lang="en-US" sz="3600" b="1" i="1" dirty="0" err="1">
                <a:latin typeface="Georgia" panose="02040502050405020303" pitchFamily="18" charset="0"/>
              </a:rPr>
              <a:t>winkler</a:t>
            </a:r>
            <a:endParaRPr lang="en-US" sz="3600" b="1" i="1" dirty="0">
              <a:latin typeface="Georgia" panose="02040502050405020303" pitchFamily="18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1828800" y="1180477"/>
            <a:ext cx="8686800" cy="0"/>
          </a:xfrm>
          <a:prstGeom prst="line">
            <a:avLst/>
          </a:prstGeom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786067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402336" y="1294155"/>
            <a:ext cx="11338560" cy="4804893"/>
          </a:xfrm>
        </p:spPr>
        <p:txBody>
          <a:bodyPr>
            <a:normAutofit/>
          </a:bodyPr>
          <a:lstStyle/>
          <a:p>
            <a:pPr marL="338138" indent="-338138" algn="just">
              <a:buFont typeface="Wingdings" panose="05000000000000000000" pitchFamily="2" charset="2"/>
              <a:buChar char="Ø"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Respondent charged with violations of Jud. Cond. R. 1.1 and 1.2 and Prof. Cond. R. 8.4(c) and (h) for embezzling more than $65,000 while serving as treasurer of a judicial association.  </a:t>
            </a:r>
          </a:p>
          <a:p>
            <a:pPr marL="338138" indent="-338138" algn="just">
              <a:buFont typeface="Wingdings" panose="05000000000000000000" pitchFamily="2" charset="2"/>
              <a:buChar char="Ø"/>
            </a:pPr>
            <a:r>
              <a:rPr lang="en-US" sz="3600" dirty="0">
                <a:solidFill>
                  <a:prstClr val="black"/>
                </a:solidFill>
                <a:latin typeface="Georgia" panose="02040502050405020303" pitchFamily="18" charset="0"/>
              </a:rPr>
              <a:t>Respondent resigned with disciplinary action pending, prior to any adjudication of the misconduct.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 panose="02040502050405020303" pitchFamily="18" charset="0"/>
              <a:ea typeface="+mn-ea"/>
              <a:cs typeface="+mn-cs"/>
            </a:endParaRPr>
          </a:p>
          <a:p>
            <a:pPr algn="just"/>
            <a:endParaRPr lang="en-US" sz="3500" dirty="0">
              <a:latin typeface="Georgia" panose="02040502050405020303" pitchFamily="18" charset="0"/>
            </a:endParaRPr>
          </a:p>
          <a:p>
            <a:pPr algn="just"/>
            <a:endParaRPr lang="en-US" sz="3500" dirty="0">
              <a:latin typeface="Georgia" panose="02040502050405020303" pitchFamily="18" charset="0"/>
            </a:endParaRPr>
          </a:p>
          <a:p>
            <a:pPr marL="0" indent="0">
              <a:buNone/>
            </a:pP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890016" y="342277"/>
            <a:ext cx="10363200" cy="724523"/>
          </a:xfrm>
        </p:spPr>
        <p:txBody>
          <a:bodyPr/>
          <a:lstStyle/>
          <a:p>
            <a:r>
              <a:rPr lang="en-US" sz="3600" b="1" i="1" dirty="0" err="1">
                <a:latin typeface="Georgia" panose="02040502050405020303" pitchFamily="18" charset="0"/>
              </a:rPr>
              <a:t>Odc</a:t>
            </a:r>
            <a:r>
              <a:rPr lang="en-US" sz="3600" b="1" i="1" dirty="0">
                <a:latin typeface="Georgia" panose="02040502050405020303" pitchFamily="18" charset="0"/>
              </a:rPr>
              <a:t> </a:t>
            </a:r>
            <a:r>
              <a:rPr lang="en-US" sz="3600" b="1" i="1" cap="none" dirty="0">
                <a:latin typeface="Georgia" panose="02040502050405020303" pitchFamily="18" charset="0"/>
              </a:rPr>
              <a:t>v</a:t>
            </a:r>
            <a:r>
              <a:rPr lang="en-US" sz="3600" b="1" i="1" dirty="0">
                <a:latin typeface="Georgia" panose="02040502050405020303" pitchFamily="18" charset="0"/>
              </a:rPr>
              <a:t>. </a:t>
            </a:r>
            <a:r>
              <a:rPr lang="en-US" sz="3600" b="1" i="1" dirty="0" err="1">
                <a:latin typeface="Georgia" panose="02040502050405020303" pitchFamily="18" charset="0"/>
              </a:rPr>
              <a:t>brandt</a:t>
            </a:r>
            <a:endParaRPr lang="en-US" sz="3600" b="1" i="1" dirty="0">
              <a:latin typeface="Georgia" panose="02040502050405020303" pitchFamily="18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1828800" y="1180477"/>
            <a:ext cx="8686800" cy="0"/>
          </a:xfrm>
          <a:prstGeom prst="line">
            <a:avLst/>
          </a:prstGeom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676456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402336" y="1294155"/>
            <a:ext cx="11338560" cy="4804893"/>
          </a:xfrm>
        </p:spPr>
        <p:txBody>
          <a:bodyPr>
            <a:normAutofit/>
          </a:bodyPr>
          <a:lstStyle/>
          <a:p>
            <a:pPr marL="400050" indent="-400050" algn="just">
              <a:buFont typeface="Wingdings" panose="05000000000000000000" pitchFamily="2" charset="2"/>
              <a:buChar char="Ø"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Respondent committed 64 rule violations </a:t>
            </a:r>
            <a:r>
              <a:rPr lang="en-US" sz="3600" dirty="0">
                <a:solidFill>
                  <a:prstClr val="black"/>
                </a:solidFill>
                <a:latin typeface="Georgia" panose="02040502050405020303" pitchFamily="18" charset="0"/>
              </a:rPr>
              <a:t>relative to 16 municipal court cases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.  He coerced payment of outstanding fines/costs through incarceration and threats of incarceration, </a:t>
            </a:r>
            <a:r>
              <a:rPr lang="en-US" sz="3600" dirty="0">
                <a:solidFill>
                  <a:prstClr val="black"/>
                </a:solidFill>
                <a:latin typeface="Georgia" panose="02040502050405020303" pitchFamily="18" charset="0"/>
              </a:rPr>
              <a:t>failed to follow applicable legal procedures, and displayed bias toward defendants based on race and socioeconomic status.</a:t>
            </a:r>
          </a:p>
          <a:p>
            <a:pPr marL="400050" indent="-400050" algn="just">
              <a:buFont typeface="Wingdings" panose="05000000000000000000" pitchFamily="2" charset="2"/>
              <a:buChar char="Ø"/>
            </a:pPr>
            <a:r>
              <a:rPr lang="en-US" sz="3600" dirty="0">
                <a:solidFill>
                  <a:prstClr val="black"/>
                </a:solidFill>
                <a:latin typeface="Georgia" panose="02040502050405020303" pitchFamily="18" charset="0"/>
              </a:rPr>
              <a:t>Rules violated:  Jud. Cond. R. 1.2, 2.2, 2.3(B) and Prof. Cond. R. 8.4(d).</a:t>
            </a:r>
          </a:p>
          <a:p>
            <a:pPr algn="just"/>
            <a:endParaRPr lang="en-US" sz="3500" dirty="0">
              <a:latin typeface="Georgia" panose="02040502050405020303" pitchFamily="18" charset="0"/>
            </a:endParaRPr>
          </a:p>
          <a:p>
            <a:pPr algn="just"/>
            <a:endParaRPr lang="en-US" sz="3500" dirty="0">
              <a:latin typeface="Georgia" panose="02040502050405020303" pitchFamily="18" charset="0"/>
            </a:endParaRPr>
          </a:p>
          <a:p>
            <a:pPr marL="0" indent="0">
              <a:buNone/>
            </a:pP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890016" y="342277"/>
            <a:ext cx="10363200" cy="724523"/>
          </a:xfrm>
        </p:spPr>
        <p:txBody>
          <a:bodyPr/>
          <a:lstStyle/>
          <a:p>
            <a:r>
              <a:rPr lang="en-US" sz="3600" b="1" i="1" dirty="0">
                <a:latin typeface="Georgia" panose="02040502050405020303" pitchFamily="18" charset="0"/>
              </a:rPr>
              <a:t>ODC </a:t>
            </a:r>
            <a:r>
              <a:rPr lang="en-US" sz="3600" b="1" i="1" cap="none" dirty="0">
                <a:latin typeface="Georgia" panose="02040502050405020303" pitchFamily="18" charset="0"/>
              </a:rPr>
              <a:t>v</a:t>
            </a:r>
            <a:r>
              <a:rPr lang="en-US" sz="3600" b="1" i="1" dirty="0">
                <a:latin typeface="Georgia" panose="02040502050405020303" pitchFamily="18" charset="0"/>
              </a:rPr>
              <a:t>. Hoover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1828800" y="1180477"/>
            <a:ext cx="8686800" cy="0"/>
          </a:xfrm>
          <a:prstGeom prst="line">
            <a:avLst/>
          </a:prstGeom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8474305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Civic">
  <a:themeElements>
    <a:clrScheme name="Custom 1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1B587C"/>
      </a:accent1>
      <a:accent2>
        <a:srgbClr val="1B587C"/>
      </a:accent2>
      <a:accent3>
        <a:srgbClr val="1B587C"/>
      </a:accent3>
      <a:accent4>
        <a:srgbClr val="1B587C"/>
      </a:accent4>
      <a:accent5>
        <a:srgbClr val="1B587C"/>
      </a:accent5>
      <a:accent6>
        <a:srgbClr val="1B587C"/>
      </a:accent6>
      <a:hlink>
        <a:srgbClr val="1B587C"/>
      </a:hlink>
      <a:folHlink>
        <a:srgbClr val="1B587C"/>
      </a:folHlink>
    </a:clrScheme>
    <a:fontScheme name="Gill Sans MT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31865</TotalTime>
  <Words>841</Words>
  <Application>Microsoft Office PowerPoint</Application>
  <PresentationFormat>Widescreen</PresentationFormat>
  <Paragraphs>88</Paragraphs>
  <Slides>16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Arial</vt:lpstr>
      <vt:lpstr>Calibri</vt:lpstr>
      <vt:lpstr>Georgia</vt:lpstr>
      <vt:lpstr>Gill Sans MT</vt:lpstr>
      <vt:lpstr>Wingdings</vt:lpstr>
      <vt:lpstr>Wingdings 2</vt:lpstr>
      <vt:lpstr>1_Civic</vt:lpstr>
      <vt:lpstr>PowerPoint Presentation</vt:lpstr>
      <vt:lpstr>Judicial Misconduct</vt:lpstr>
      <vt:lpstr>Case  trends</vt:lpstr>
      <vt:lpstr>Recent cases</vt:lpstr>
      <vt:lpstr>ODC v. Gaul</vt:lpstr>
      <vt:lpstr>ODC v. Warner</vt:lpstr>
      <vt:lpstr>osba v. winkler</vt:lpstr>
      <vt:lpstr>Odc v. brandt</vt:lpstr>
      <vt:lpstr>ODC v. Hoover</vt:lpstr>
      <vt:lpstr>Trends in attorney  misconduct cases</vt:lpstr>
      <vt:lpstr>Plea bargain? What plea bargain?</vt:lpstr>
      <vt:lpstr>Plea bargain? What plea bargain?</vt:lpstr>
      <vt:lpstr>Plea bargain? What plea bargain?</vt:lpstr>
      <vt:lpstr>Sexual harassment</vt:lpstr>
      <vt:lpstr>Fowerbaugh standard</vt:lpstr>
      <vt:lpstr>Questions </vt:lpstr>
    </vt:vector>
  </TitlesOfParts>
  <Company>Supreme Court of Ohio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Michelle Hall</dc:creator>
  <cp:lastModifiedBy>Dove, Rick</cp:lastModifiedBy>
  <cp:revision>1001</cp:revision>
  <cp:lastPrinted>2017-09-13T13:05:41Z</cp:lastPrinted>
  <dcterms:created xsi:type="dcterms:W3CDTF">2011-10-10T16:13:28Z</dcterms:created>
  <dcterms:modified xsi:type="dcterms:W3CDTF">2024-10-10T16:21:28Z</dcterms:modified>
</cp:coreProperties>
</file>