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70" r:id="rId4"/>
  </p:sldMasterIdLst>
  <p:notesMasterIdLst>
    <p:notesMasterId r:id="rId26"/>
  </p:notesMasterIdLst>
  <p:sldIdLst>
    <p:sldId id="256" r:id="rId5"/>
    <p:sldId id="368" r:id="rId6"/>
    <p:sldId id="369" r:id="rId7"/>
    <p:sldId id="371" r:id="rId8"/>
    <p:sldId id="370" r:id="rId9"/>
    <p:sldId id="372" r:id="rId10"/>
    <p:sldId id="374" r:id="rId11"/>
    <p:sldId id="375" r:id="rId12"/>
    <p:sldId id="373" r:id="rId13"/>
    <p:sldId id="376" r:id="rId14"/>
    <p:sldId id="379" r:id="rId15"/>
    <p:sldId id="380" r:id="rId16"/>
    <p:sldId id="381" r:id="rId17"/>
    <p:sldId id="382" r:id="rId18"/>
    <p:sldId id="383" r:id="rId19"/>
    <p:sldId id="384" r:id="rId20"/>
    <p:sldId id="385" r:id="rId21"/>
    <p:sldId id="387" r:id="rId22"/>
    <p:sldId id="388" r:id="rId23"/>
    <p:sldId id="389" r:id="rId24"/>
    <p:sldId id="391" r:id="rId25"/>
  </p:sldIdLst>
  <p:sldSz cx="9144000" cy="6858000" type="screen4x3"/>
  <p:notesSz cx="7010400" cy="92964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8E"/>
    <a:srgbClr val="004BE2"/>
    <a:srgbClr val="3964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18" autoAdjust="0"/>
    <p:restoredTop sz="94707" autoAdjust="0"/>
  </p:normalViewPr>
  <p:slideViewPr>
    <p:cSldViewPr>
      <p:cViewPr varScale="1">
        <p:scale>
          <a:sx n="41" d="100"/>
          <a:sy n="41" d="100"/>
        </p:scale>
        <p:origin x="1052" y="2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C062FC2-B76C-4EFD-A88A-2B157DB5249E}" type="datetimeFigureOut">
              <a:rPr lang="en-US" smtClean="0"/>
              <a:t>10/21/2024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A2A3728-6CE5-4FD4-84A0-5629E6592775}" type="slidenum">
              <a:rPr lang="en-US" smtClean="0"/>
              <a:t>‹#›</a:t>
            </a:fld>
            <a:endParaRPr lang="en-US" dirty="0"/>
          </a:p>
        </p:txBody>
      </p:sp>
    </p:spTree>
    <p:extLst>
      <p:ext uri="{BB962C8B-B14F-4D97-AF65-F5344CB8AC3E}">
        <p14:creationId xmlns:p14="http://schemas.microsoft.com/office/powerpoint/2010/main" val="1144214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8D820179-447A-4C5C-9046-9C7328B8A5DD}" type="datetimeFigureOut">
              <a:rPr lang="en-US" smtClean="0"/>
              <a:pPr>
                <a:defRPr/>
              </a:pPr>
              <a:t>10/21/2024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EB656D6-5120-4385-AD18-D444839CC48C}"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5C06944A-7E8E-463B-A6CB-8699E046DFBB}" type="datetimeFigureOut">
              <a:rPr lang="en-US" smtClean="0"/>
              <a:pPr>
                <a:defRPr/>
              </a:pPr>
              <a:t>10/21/2024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6A1E3A8-74A3-4355-AEB4-9083FCB754BA}"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51EA15E-6801-4599-B4A6-ECA1CF281D4B}" type="datetimeFigureOut">
              <a:rPr lang="en-US" smtClean="0"/>
              <a:pPr>
                <a:defRPr/>
              </a:pPr>
              <a:t>10/21/2024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877B56-2CFC-4CEE-A2DA-BFDE3B9455A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A7FF2DA-FED3-4D52-AE7E-DF36F39F49FD}" type="datetimeFigureOut">
              <a:rPr lang="en-US" smtClean="0"/>
              <a:pPr>
                <a:defRPr/>
              </a:pPr>
              <a:t>10/21/2024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E3FD54C-5497-45F4-AF4E-760214F4250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4F08A9F-8832-4F15-9571-826CFE8763A6}" type="datetimeFigureOut">
              <a:rPr lang="en-US" smtClean="0"/>
              <a:pPr>
                <a:defRPr/>
              </a:pPr>
              <a:t>10/21/2024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77B5E24-B19C-4A3A-9774-66A04983AC1D}"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9F4C5EF1-0337-4FBE-9ACD-CF74E67E34FA}" type="datetimeFigureOut">
              <a:rPr lang="en-US" smtClean="0"/>
              <a:pPr>
                <a:defRPr/>
              </a:pPr>
              <a:t>10/21/2024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BA02766-34E0-4B6D-8B10-EE225CD521F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9B33982F-5B1C-45B9-831E-594096C6EA15}" type="datetimeFigureOut">
              <a:rPr lang="en-US" smtClean="0"/>
              <a:pPr>
                <a:defRPr/>
              </a:pPr>
              <a:t>10/21/2024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58A4CD3-9B80-41A2-BE02-B9C22AE11A77}"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474A6954-968A-4D41-80E4-A97490A704F8}" type="datetimeFigureOut">
              <a:rPr lang="en-US" smtClean="0"/>
              <a:pPr>
                <a:defRPr/>
              </a:pPr>
              <a:t>10/21/2024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0511C2-F9C7-4310-99AF-41109EEE373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73EB4B-0E9B-43DA-9E6D-3C36C24BAC12}" type="datetimeFigureOut">
              <a:rPr lang="en-US" smtClean="0"/>
              <a:pPr>
                <a:defRPr/>
              </a:pPr>
              <a:t>10/21/2024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9361C24-B829-456E-AE17-0D0071B2368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967AAAE-07C4-4FE0-B8C9-B6CC2253C3A4}" type="datetimeFigureOut">
              <a:rPr lang="en-US" smtClean="0"/>
              <a:pPr>
                <a:defRPr/>
              </a:pPr>
              <a:t>10/21/2024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569EC7E-2DCC-48EB-BFF7-68CEE654F0B9}"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CB27BA5-7A8E-44A0-AC22-C203AC54B046}" type="datetimeFigureOut">
              <a:rPr lang="en-US" smtClean="0"/>
              <a:pPr>
                <a:defRPr/>
              </a:pPr>
              <a:t>10/21/2024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AE2EE7A-A192-4C34-9F28-CC06727341CF}"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F8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2166BAD-7457-4765-B3F5-2CEAAF8DE405}" type="datetimeFigureOut">
              <a:rPr lang="en-US" smtClean="0"/>
              <a:pPr>
                <a:defRPr/>
              </a:pPr>
              <a:t>10/21/2024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D386F0C-6633-482E-8D13-8854F755F353}"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apers.ssrn.com/sol3/papers.cfm?abstract_id=371586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chrome-extension://efaidnbmnnnibpcajpcglclefindmkaj/https:/scholarship.law.tamu.edu/cgi/viewcontent.cgi?article=2881&amp;context=facschola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A2BFE-56DC-0518-D3B4-79AE2C16008D}"/>
              </a:ext>
            </a:extLst>
          </p:cNvPr>
          <p:cNvSpPr>
            <a:spLocks noGrp="1"/>
          </p:cNvSpPr>
          <p:nvPr>
            <p:ph type="ctrTitle"/>
          </p:nvPr>
        </p:nvSpPr>
        <p:spPr>
          <a:xfrm>
            <a:off x="990600" y="381000"/>
            <a:ext cx="7772400" cy="1828800"/>
          </a:xfrm>
        </p:spPr>
        <p:txBody>
          <a:bodyPr anchor="b">
            <a:noAutofit/>
          </a:bodyPr>
          <a:lstStyle/>
          <a:p>
            <a:r>
              <a:rPr lang="en-US" sz="4000" b="1" dirty="0">
                <a:solidFill>
                  <a:schemeClr val="tx2"/>
                </a:solidFill>
              </a:rPr>
              <a:t>Examining Diversion as an</a:t>
            </a:r>
            <a:br>
              <a:rPr lang="en-US" sz="4000" b="1" dirty="0">
                <a:solidFill>
                  <a:schemeClr val="tx2"/>
                </a:solidFill>
              </a:rPr>
            </a:br>
            <a:r>
              <a:rPr lang="en-US" sz="4000" b="1" dirty="0">
                <a:solidFill>
                  <a:schemeClr val="tx2"/>
                </a:solidFill>
              </a:rPr>
              <a:t>Alternative to Discipline </a:t>
            </a:r>
            <a:br>
              <a:rPr lang="en-US" sz="3600" b="1" dirty="0">
                <a:solidFill>
                  <a:schemeClr val="tx2"/>
                </a:solidFill>
              </a:rPr>
            </a:br>
            <a:endParaRPr lang="en-US" sz="3600" b="1" dirty="0">
              <a:solidFill>
                <a:schemeClr val="tx2"/>
              </a:solidFill>
            </a:endParaRPr>
          </a:p>
        </p:txBody>
      </p:sp>
      <p:sp>
        <p:nvSpPr>
          <p:cNvPr id="3" name="Subtitle 2">
            <a:extLst>
              <a:ext uri="{FF2B5EF4-FFF2-40B4-BE49-F238E27FC236}">
                <a16:creationId xmlns:a16="http://schemas.microsoft.com/office/drawing/2014/main" id="{4E92FDF1-C5E2-F056-0F00-24BA336BD816}"/>
              </a:ext>
            </a:extLst>
          </p:cNvPr>
          <p:cNvSpPr>
            <a:spLocks noGrp="1"/>
          </p:cNvSpPr>
          <p:nvPr>
            <p:ph type="subTitle" idx="1"/>
          </p:nvPr>
        </p:nvSpPr>
        <p:spPr>
          <a:xfrm>
            <a:off x="762000" y="1828800"/>
            <a:ext cx="8077199" cy="2590800"/>
          </a:xfrm>
        </p:spPr>
        <p:txBody>
          <a:bodyPr anchor="t">
            <a:noAutofit/>
          </a:bodyPr>
          <a:lstStyle/>
          <a:p>
            <a:pPr>
              <a:spcBef>
                <a:spcPts val="0"/>
              </a:spcBef>
            </a:pPr>
            <a:r>
              <a:rPr lang="en-US" b="1">
                <a:solidFill>
                  <a:schemeClr val="tx2"/>
                </a:solidFill>
              </a:rPr>
              <a:t>2024 Miller Becker </a:t>
            </a:r>
            <a:r>
              <a:rPr lang="en-US" b="1" dirty="0">
                <a:solidFill>
                  <a:schemeClr val="tx2"/>
                </a:solidFill>
              </a:rPr>
              <a:t>Seminar</a:t>
            </a:r>
          </a:p>
          <a:p>
            <a:pPr>
              <a:spcBef>
                <a:spcPts val="0"/>
              </a:spcBef>
            </a:pPr>
            <a:endParaRPr lang="en-US" sz="2500" b="1" dirty="0">
              <a:solidFill>
                <a:schemeClr val="tx2"/>
              </a:solidFill>
            </a:endParaRPr>
          </a:p>
          <a:p>
            <a:pPr>
              <a:spcBef>
                <a:spcPts val="0"/>
              </a:spcBef>
            </a:pPr>
            <a:r>
              <a:rPr lang="en-US" sz="2500" b="1" dirty="0">
                <a:solidFill>
                  <a:schemeClr val="tx2"/>
                </a:solidFill>
              </a:rPr>
              <a:t>Susan Fortney</a:t>
            </a:r>
          </a:p>
          <a:p>
            <a:pPr>
              <a:spcBef>
                <a:spcPts val="0"/>
              </a:spcBef>
            </a:pPr>
            <a:r>
              <a:rPr lang="en-US" sz="2500" b="1" dirty="0">
                <a:solidFill>
                  <a:schemeClr val="tx2"/>
                </a:solidFill>
              </a:rPr>
              <a:t>Alton University Professor and Law Professor</a:t>
            </a:r>
          </a:p>
          <a:p>
            <a:pPr>
              <a:spcBef>
                <a:spcPts val="0"/>
              </a:spcBef>
            </a:pPr>
            <a:r>
              <a:rPr lang="en-US" sz="2500" b="1" dirty="0">
                <a:solidFill>
                  <a:schemeClr val="tx2"/>
                </a:solidFill>
              </a:rPr>
              <a:t>Director, Program for the Advancement of Legal Ethics</a:t>
            </a:r>
          </a:p>
          <a:p>
            <a:pPr>
              <a:spcBef>
                <a:spcPts val="0"/>
              </a:spcBef>
            </a:pPr>
            <a:r>
              <a:rPr lang="en-US" sz="2500" b="1" dirty="0">
                <a:solidFill>
                  <a:schemeClr val="tx2"/>
                </a:solidFill>
              </a:rPr>
              <a:t>Texas A&amp;M University School of Law </a:t>
            </a:r>
          </a:p>
        </p:txBody>
      </p:sp>
      <p:pic>
        <p:nvPicPr>
          <p:cNvPr id="1026" name="Picture 2">
            <a:extLst>
              <a:ext uri="{FF2B5EF4-FFF2-40B4-BE49-F238E27FC236}">
                <a16:creationId xmlns:a16="http://schemas.microsoft.com/office/drawing/2014/main" id="{9F1AAAB1-4C05-70BB-0956-E53F831924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555" r="-2" b="26561"/>
          <a:stretch/>
        </p:blipFill>
        <p:spPr bwMode="auto">
          <a:xfrm>
            <a:off x="1524000" y="4419600"/>
            <a:ext cx="6365152" cy="2213196"/>
          </a:xfrm>
          <a:custGeom>
            <a:avLst/>
            <a:gdLst/>
            <a:ahLst/>
            <a:cxnLst/>
            <a:rect l="l" t="t" r="r" b="b"/>
            <a:pathLst>
              <a:path w="11084189" h="3854030">
                <a:moveTo>
                  <a:pt x="5542094" y="0"/>
                </a:moveTo>
                <a:cubicBezTo>
                  <a:pt x="8264668" y="0"/>
                  <a:pt x="10536186" y="1609144"/>
                  <a:pt x="11061525" y="3748287"/>
                </a:cubicBezTo>
                <a:lnTo>
                  <a:pt x="11084189" y="3854030"/>
                </a:lnTo>
                <a:lnTo>
                  <a:pt x="0" y="3854030"/>
                </a:lnTo>
                <a:lnTo>
                  <a:pt x="22663" y="3748287"/>
                </a:lnTo>
                <a:cubicBezTo>
                  <a:pt x="548002" y="1609144"/>
                  <a:pt x="2819520" y="0"/>
                  <a:pt x="5542094"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288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A850B-4006-4EF5-B3A0-D7437DA2CFC2}"/>
              </a:ext>
            </a:extLst>
          </p:cNvPr>
          <p:cNvSpPr>
            <a:spLocks noGrp="1"/>
          </p:cNvSpPr>
          <p:nvPr>
            <p:ph type="title"/>
          </p:nvPr>
        </p:nvSpPr>
        <p:spPr/>
        <p:txBody>
          <a:bodyPr/>
          <a:lstStyle/>
          <a:p>
            <a:r>
              <a:rPr lang="en-US" dirty="0"/>
              <a:t>Jurisdictional Approaches</a:t>
            </a:r>
          </a:p>
        </p:txBody>
      </p:sp>
      <p:sp>
        <p:nvSpPr>
          <p:cNvPr id="3" name="Content Placeholder 2">
            <a:extLst>
              <a:ext uri="{FF2B5EF4-FFF2-40B4-BE49-F238E27FC236}">
                <a16:creationId xmlns:a16="http://schemas.microsoft.com/office/drawing/2014/main" id="{5AAACD8A-A31E-4119-B646-9F4EB607D62F}"/>
              </a:ext>
            </a:extLst>
          </p:cNvPr>
          <p:cNvSpPr>
            <a:spLocks noGrp="1"/>
          </p:cNvSpPr>
          <p:nvPr>
            <p:ph idx="1"/>
          </p:nvPr>
        </p:nvSpPr>
        <p:spPr>
          <a:xfrm>
            <a:off x="457200" y="1417638"/>
            <a:ext cx="8534400" cy="4678363"/>
          </a:xfrm>
        </p:spPr>
        <p:txBody>
          <a:bodyPr>
            <a:normAutofit fontScale="92500" lnSpcReduction="20000"/>
          </a:bodyPr>
          <a:lstStyle/>
          <a:p>
            <a:r>
              <a:rPr lang="en-US" b="1" dirty="0"/>
              <a:t>Some limit eligibility</a:t>
            </a:r>
          </a:p>
          <a:p>
            <a:pPr marL="0" indent="0">
              <a:buNone/>
            </a:pPr>
            <a:r>
              <a:rPr lang="en-US" sz="2800" dirty="0"/>
              <a:t>	</a:t>
            </a:r>
            <a:r>
              <a:rPr lang="en-US" sz="2800" i="1" dirty="0"/>
              <a:t>E.g.  </a:t>
            </a:r>
            <a:r>
              <a:rPr lang="en-US" sz="2800" dirty="0"/>
              <a:t>only available once or to lawyers suffering 	from 	an impairment </a:t>
            </a:r>
          </a:p>
          <a:p>
            <a:r>
              <a:rPr lang="en-US" b="1" dirty="0"/>
              <a:t>Variety of approaches to decision-making</a:t>
            </a:r>
          </a:p>
          <a:p>
            <a:pPr marL="457200" lvl="1" indent="0">
              <a:buNone/>
            </a:pPr>
            <a:r>
              <a:rPr lang="en-US" dirty="0"/>
              <a:t>	</a:t>
            </a:r>
            <a:r>
              <a:rPr lang="en-US" i="1" dirty="0"/>
              <a:t>E.g. </a:t>
            </a:r>
            <a:r>
              <a:rPr lang="en-US" dirty="0"/>
              <a:t>may designate one person/body to approve 	diversion terms while others decentralize decisions</a:t>
            </a:r>
          </a:p>
          <a:p>
            <a:r>
              <a:rPr lang="en-US" b="1" dirty="0"/>
              <a:t>Wide range of conditions</a:t>
            </a:r>
          </a:p>
          <a:p>
            <a:pPr marL="0" indent="0">
              <a:buNone/>
            </a:pPr>
            <a:r>
              <a:rPr lang="en-US" dirty="0"/>
              <a:t>	</a:t>
            </a:r>
            <a:r>
              <a:rPr lang="en-US" sz="2800" dirty="0"/>
              <a:t>Turns on jurisdiction’s rules and resources</a:t>
            </a:r>
          </a:p>
          <a:p>
            <a:pPr marL="0" indent="0">
              <a:buNone/>
            </a:pPr>
            <a:r>
              <a:rPr lang="en-US" sz="2800" dirty="0"/>
              <a:t>	Although internal guidelines may not be used, common 	practice is to require certain conditions for particular 	misconduct, </a:t>
            </a:r>
            <a:r>
              <a:rPr lang="en-US" sz="2800" i="1" dirty="0"/>
              <a:t>e.g. </a:t>
            </a:r>
            <a:r>
              <a:rPr lang="en-US" sz="2800" dirty="0"/>
              <a:t>trust account school for trust account 	problems </a:t>
            </a:r>
            <a:endParaRPr lang="en-US" sz="2800" b="1" dirty="0"/>
          </a:p>
          <a:p>
            <a:pPr marL="457200" lvl="1" indent="0">
              <a:buNone/>
            </a:pPr>
            <a:endParaRPr lang="en-US" dirty="0"/>
          </a:p>
        </p:txBody>
      </p:sp>
    </p:spTree>
    <p:extLst>
      <p:ext uri="{BB962C8B-B14F-4D97-AF65-F5344CB8AC3E}">
        <p14:creationId xmlns:p14="http://schemas.microsoft.com/office/powerpoint/2010/main" val="231265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4A89C-A460-4816-C100-FE75EA6E8F3D}"/>
              </a:ext>
            </a:extLst>
          </p:cNvPr>
          <p:cNvSpPr>
            <a:spLocks noGrp="1"/>
          </p:cNvSpPr>
          <p:nvPr>
            <p:ph type="title"/>
          </p:nvPr>
        </p:nvSpPr>
        <p:spPr/>
        <p:txBody>
          <a:bodyPr>
            <a:normAutofit/>
          </a:bodyPr>
          <a:lstStyle/>
          <a:p>
            <a:r>
              <a:rPr lang="en-US" sz="4000" b="1" dirty="0"/>
              <a:t>Wisconsin Diversions -2013-2016</a:t>
            </a:r>
          </a:p>
        </p:txBody>
      </p:sp>
      <p:graphicFrame>
        <p:nvGraphicFramePr>
          <p:cNvPr id="4" name="Content Placeholder 3">
            <a:extLst>
              <a:ext uri="{FF2B5EF4-FFF2-40B4-BE49-F238E27FC236}">
                <a16:creationId xmlns:a16="http://schemas.microsoft.com/office/drawing/2014/main" id="{F563A9A3-2059-5415-02C8-BCEAC8DD96CE}"/>
              </a:ext>
            </a:extLst>
          </p:cNvPr>
          <p:cNvGraphicFramePr>
            <a:graphicFrameLocks noGrp="1"/>
          </p:cNvGraphicFramePr>
          <p:nvPr>
            <p:ph idx="1"/>
            <p:extLst>
              <p:ext uri="{D42A27DB-BD31-4B8C-83A1-F6EECF244321}">
                <p14:modId xmlns:p14="http://schemas.microsoft.com/office/powerpoint/2010/main" val="1251676639"/>
              </p:ext>
            </p:extLst>
          </p:nvPr>
        </p:nvGraphicFramePr>
        <p:xfrm>
          <a:off x="990600" y="1417638"/>
          <a:ext cx="7156428" cy="5052439"/>
        </p:xfrm>
        <a:graphic>
          <a:graphicData uri="http://schemas.openxmlformats.org/drawingml/2006/table">
            <a:tbl>
              <a:tblPr firstRow="1" bandRow="1">
                <a:tableStyleId>{5C22544A-7EE6-4342-B048-85BDC9FD1C3A}</a:tableStyleId>
              </a:tblPr>
              <a:tblGrid>
                <a:gridCol w="5688512">
                  <a:extLst>
                    <a:ext uri="{9D8B030D-6E8A-4147-A177-3AD203B41FA5}">
                      <a16:colId xmlns:a16="http://schemas.microsoft.com/office/drawing/2014/main" val="924318069"/>
                    </a:ext>
                  </a:extLst>
                </a:gridCol>
                <a:gridCol w="1467916">
                  <a:extLst>
                    <a:ext uri="{9D8B030D-6E8A-4147-A177-3AD203B41FA5}">
                      <a16:colId xmlns:a16="http://schemas.microsoft.com/office/drawing/2014/main" val="1740531300"/>
                    </a:ext>
                  </a:extLst>
                </a:gridCol>
              </a:tblGrid>
              <a:tr h="963759">
                <a:tc>
                  <a:txBody>
                    <a:bodyPr/>
                    <a:lstStyle/>
                    <a:p>
                      <a:r>
                        <a:rPr lang="en-US" sz="2000" dirty="0"/>
                        <a:t>Conditions</a:t>
                      </a:r>
                    </a:p>
                  </a:txBody>
                  <a:tcPr/>
                </a:tc>
                <a:tc>
                  <a:txBody>
                    <a:bodyPr/>
                    <a:lstStyle/>
                    <a:p>
                      <a:r>
                        <a:rPr lang="en-US" sz="2000" dirty="0"/>
                        <a:t>Number </a:t>
                      </a:r>
                    </a:p>
                  </a:txBody>
                  <a:tcPr/>
                </a:tc>
                <a:extLst>
                  <a:ext uri="{0D108BD9-81ED-4DB2-BD59-A6C34878D82A}">
                    <a16:rowId xmlns:a16="http://schemas.microsoft.com/office/drawing/2014/main" val="684423953"/>
                  </a:ext>
                </a:extLst>
              </a:tr>
              <a:tr h="408868">
                <a:tc>
                  <a:txBody>
                    <a:bodyPr/>
                    <a:lstStyle/>
                    <a:p>
                      <a:r>
                        <a:rPr lang="en-US" sz="2000" b="1" dirty="0"/>
                        <a:t>CLE</a:t>
                      </a:r>
                    </a:p>
                  </a:txBody>
                  <a:tcPr/>
                </a:tc>
                <a:tc>
                  <a:txBody>
                    <a:bodyPr/>
                    <a:lstStyle/>
                    <a:p>
                      <a:r>
                        <a:rPr lang="en-US" sz="2000" b="1" dirty="0"/>
                        <a:t>120</a:t>
                      </a:r>
                    </a:p>
                  </a:txBody>
                  <a:tcPr/>
                </a:tc>
                <a:extLst>
                  <a:ext uri="{0D108BD9-81ED-4DB2-BD59-A6C34878D82A}">
                    <a16:rowId xmlns:a16="http://schemas.microsoft.com/office/drawing/2014/main" val="2574753621"/>
                  </a:ext>
                </a:extLst>
              </a:tr>
              <a:tr h="408868">
                <a:tc>
                  <a:txBody>
                    <a:bodyPr/>
                    <a:lstStyle/>
                    <a:p>
                      <a:r>
                        <a:rPr lang="en-US" sz="2000" b="1" dirty="0"/>
                        <a:t>Fee arbitration </a:t>
                      </a:r>
                    </a:p>
                  </a:txBody>
                  <a:tcPr/>
                </a:tc>
                <a:tc>
                  <a:txBody>
                    <a:bodyPr/>
                    <a:lstStyle/>
                    <a:p>
                      <a:r>
                        <a:rPr lang="en-US" sz="2000" b="1" dirty="0"/>
                        <a:t>91</a:t>
                      </a:r>
                    </a:p>
                  </a:txBody>
                  <a:tcPr/>
                </a:tc>
                <a:extLst>
                  <a:ext uri="{0D108BD9-81ED-4DB2-BD59-A6C34878D82A}">
                    <a16:rowId xmlns:a16="http://schemas.microsoft.com/office/drawing/2014/main" val="1898602013"/>
                  </a:ext>
                </a:extLst>
              </a:tr>
              <a:tr h="408868">
                <a:tc>
                  <a:txBody>
                    <a:bodyPr/>
                    <a:lstStyle/>
                    <a:p>
                      <a:r>
                        <a:rPr lang="en-US" sz="2000" b="1" dirty="0"/>
                        <a:t>Trust Account Management Program</a:t>
                      </a:r>
                    </a:p>
                  </a:txBody>
                  <a:tcPr/>
                </a:tc>
                <a:tc>
                  <a:txBody>
                    <a:bodyPr/>
                    <a:lstStyle/>
                    <a:p>
                      <a:r>
                        <a:rPr lang="en-US" sz="2000" b="1" dirty="0"/>
                        <a:t>20</a:t>
                      </a:r>
                    </a:p>
                  </a:txBody>
                  <a:tcPr/>
                </a:tc>
                <a:extLst>
                  <a:ext uri="{0D108BD9-81ED-4DB2-BD59-A6C34878D82A}">
                    <a16:rowId xmlns:a16="http://schemas.microsoft.com/office/drawing/2014/main" val="1212760181"/>
                  </a:ext>
                </a:extLst>
              </a:tr>
              <a:tr h="408868">
                <a:tc>
                  <a:txBody>
                    <a:bodyPr/>
                    <a:lstStyle/>
                    <a:p>
                      <a:r>
                        <a:rPr lang="en-US" sz="2000" b="1" dirty="0"/>
                        <a:t>Ethics School</a:t>
                      </a:r>
                    </a:p>
                  </a:txBody>
                  <a:tcPr/>
                </a:tc>
                <a:tc>
                  <a:txBody>
                    <a:bodyPr/>
                    <a:lstStyle/>
                    <a:p>
                      <a:r>
                        <a:rPr lang="en-US" sz="2000" b="1" dirty="0"/>
                        <a:t>11</a:t>
                      </a:r>
                    </a:p>
                  </a:txBody>
                  <a:tcPr/>
                </a:tc>
                <a:extLst>
                  <a:ext uri="{0D108BD9-81ED-4DB2-BD59-A6C34878D82A}">
                    <a16:rowId xmlns:a16="http://schemas.microsoft.com/office/drawing/2014/main" val="3196074419"/>
                  </a:ext>
                </a:extLst>
              </a:tr>
              <a:tr h="408868">
                <a:tc>
                  <a:txBody>
                    <a:bodyPr/>
                    <a:lstStyle/>
                    <a:p>
                      <a:r>
                        <a:rPr lang="en-US" sz="2000" b="1" dirty="0"/>
                        <a:t>Affidavit of Compliance</a:t>
                      </a:r>
                    </a:p>
                  </a:txBody>
                  <a:tcPr/>
                </a:tc>
                <a:tc>
                  <a:txBody>
                    <a:bodyPr/>
                    <a:lstStyle/>
                    <a:p>
                      <a:r>
                        <a:rPr lang="en-US" sz="2000" b="1" dirty="0"/>
                        <a:t>5</a:t>
                      </a:r>
                    </a:p>
                  </a:txBody>
                  <a:tcPr/>
                </a:tc>
                <a:extLst>
                  <a:ext uri="{0D108BD9-81ED-4DB2-BD59-A6C34878D82A}">
                    <a16:rowId xmlns:a16="http://schemas.microsoft.com/office/drawing/2014/main" val="1741254234"/>
                  </a:ext>
                </a:extLst>
              </a:tr>
              <a:tr h="408868">
                <a:tc>
                  <a:txBody>
                    <a:bodyPr/>
                    <a:lstStyle/>
                    <a:p>
                      <a:r>
                        <a:rPr lang="en-US" sz="2000" b="1" dirty="0"/>
                        <a:t>Law Office Management Program</a:t>
                      </a:r>
                    </a:p>
                  </a:txBody>
                  <a:tcPr/>
                </a:tc>
                <a:tc>
                  <a:txBody>
                    <a:bodyPr/>
                    <a:lstStyle/>
                    <a:p>
                      <a:r>
                        <a:rPr lang="en-US" sz="2000" b="1" dirty="0"/>
                        <a:t>2</a:t>
                      </a:r>
                    </a:p>
                  </a:txBody>
                  <a:tcPr/>
                </a:tc>
                <a:extLst>
                  <a:ext uri="{0D108BD9-81ED-4DB2-BD59-A6C34878D82A}">
                    <a16:rowId xmlns:a16="http://schemas.microsoft.com/office/drawing/2014/main" val="339207263"/>
                  </a:ext>
                </a:extLst>
              </a:tr>
              <a:tr h="408868">
                <a:tc>
                  <a:txBody>
                    <a:bodyPr/>
                    <a:lstStyle/>
                    <a:p>
                      <a:r>
                        <a:rPr lang="en-US" sz="2000" b="1" dirty="0"/>
                        <a:t>Monitoring</a:t>
                      </a:r>
                    </a:p>
                  </a:txBody>
                  <a:tcPr/>
                </a:tc>
                <a:tc>
                  <a:txBody>
                    <a:bodyPr/>
                    <a:lstStyle/>
                    <a:p>
                      <a:r>
                        <a:rPr lang="en-US" sz="2000" b="1" dirty="0"/>
                        <a:t>1</a:t>
                      </a:r>
                    </a:p>
                  </a:txBody>
                  <a:tcPr/>
                </a:tc>
                <a:extLst>
                  <a:ext uri="{0D108BD9-81ED-4DB2-BD59-A6C34878D82A}">
                    <a16:rowId xmlns:a16="http://schemas.microsoft.com/office/drawing/2014/main" val="1403901382"/>
                  </a:ext>
                </a:extLst>
              </a:tr>
              <a:tr h="408868">
                <a:tc>
                  <a:txBody>
                    <a:bodyPr/>
                    <a:lstStyle/>
                    <a:p>
                      <a:r>
                        <a:rPr lang="en-US" sz="2000" b="1" dirty="0"/>
                        <a:t>Trust Account Monitoring</a:t>
                      </a:r>
                    </a:p>
                  </a:txBody>
                  <a:tcPr/>
                </a:tc>
                <a:tc>
                  <a:txBody>
                    <a:bodyPr/>
                    <a:lstStyle/>
                    <a:p>
                      <a:r>
                        <a:rPr lang="en-US" sz="2000" b="1" dirty="0"/>
                        <a:t>1</a:t>
                      </a:r>
                    </a:p>
                  </a:txBody>
                  <a:tcPr/>
                </a:tc>
                <a:extLst>
                  <a:ext uri="{0D108BD9-81ED-4DB2-BD59-A6C34878D82A}">
                    <a16:rowId xmlns:a16="http://schemas.microsoft.com/office/drawing/2014/main" val="3130110243"/>
                  </a:ext>
                </a:extLst>
              </a:tr>
              <a:tr h="408868">
                <a:tc>
                  <a:txBody>
                    <a:bodyPr/>
                    <a:lstStyle/>
                    <a:p>
                      <a:r>
                        <a:rPr lang="en-US" sz="2000" b="1" dirty="0"/>
                        <a:t>Restitution</a:t>
                      </a:r>
                    </a:p>
                  </a:txBody>
                  <a:tcPr/>
                </a:tc>
                <a:tc>
                  <a:txBody>
                    <a:bodyPr/>
                    <a:lstStyle/>
                    <a:p>
                      <a:r>
                        <a:rPr lang="en-US" sz="2000" b="1" dirty="0"/>
                        <a:t>1</a:t>
                      </a:r>
                    </a:p>
                  </a:txBody>
                  <a:tcPr/>
                </a:tc>
                <a:extLst>
                  <a:ext uri="{0D108BD9-81ED-4DB2-BD59-A6C34878D82A}">
                    <a16:rowId xmlns:a16="http://schemas.microsoft.com/office/drawing/2014/main" val="665218763"/>
                  </a:ext>
                </a:extLst>
              </a:tr>
              <a:tr h="408868">
                <a:tc>
                  <a:txBody>
                    <a:bodyPr/>
                    <a:lstStyle/>
                    <a:p>
                      <a:r>
                        <a:rPr lang="en-US" sz="2000" b="1" dirty="0"/>
                        <a:t>Other</a:t>
                      </a:r>
                    </a:p>
                  </a:txBody>
                  <a:tcPr/>
                </a:tc>
                <a:tc>
                  <a:txBody>
                    <a:bodyPr/>
                    <a:lstStyle/>
                    <a:p>
                      <a:r>
                        <a:rPr lang="en-US" sz="2000" b="1" dirty="0"/>
                        <a:t>7</a:t>
                      </a:r>
                    </a:p>
                  </a:txBody>
                  <a:tcPr/>
                </a:tc>
                <a:extLst>
                  <a:ext uri="{0D108BD9-81ED-4DB2-BD59-A6C34878D82A}">
                    <a16:rowId xmlns:a16="http://schemas.microsoft.com/office/drawing/2014/main" val="4249411749"/>
                  </a:ext>
                </a:extLst>
              </a:tr>
            </a:tbl>
          </a:graphicData>
        </a:graphic>
      </p:graphicFrame>
    </p:spTree>
    <p:extLst>
      <p:ext uri="{BB962C8B-B14F-4D97-AF65-F5344CB8AC3E}">
        <p14:creationId xmlns:p14="http://schemas.microsoft.com/office/powerpoint/2010/main" val="2534756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5CD1-8582-3D31-2441-479DF11C16A9}"/>
              </a:ext>
            </a:extLst>
          </p:cNvPr>
          <p:cNvSpPr>
            <a:spLocks noGrp="1"/>
          </p:cNvSpPr>
          <p:nvPr>
            <p:ph type="title"/>
          </p:nvPr>
        </p:nvSpPr>
        <p:spPr/>
        <p:txBody>
          <a:bodyPr>
            <a:normAutofit fontScale="90000"/>
          </a:bodyPr>
          <a:lstStyle/>
          <a:p>
            <a:r>
              <a:rPr lang="en-US" b="1" dirty="0"/>
              <a:t>More Creative and Systematic Conditions</a:t>
            </a:r>
          </a:p>
        </p:txBody>
      </p:sp>
      <p:sp>
        <p:nvSpPr>
          <p:cNvPr id="3" name="Content Placeholder 2">
            <a:extLst>
              <a:ext uri="{FF2B5EF4-FFF2-40B4-BE49-F238E27FC236}">
                <a16:creationId xmlns:a16="http://schemas.microsoft.com/office/drawing/2014/main" id="{FD334544-98AC-56AC-39DB-07430824A280}"/>
              </a:ext>
            </a:extLst>
          </p:cNvPr>
          <p:cNvSpPr>
            <a:spLocks noGrp="1"/>
          </p:cNvSpPr>
          <p:nvPr>
            <p:ph idx="1"/>
          </p:nvPr>
        </p:nvSpPr>
        <p:spPr>
          <a:xfrm>
            <a:off x="152400" y="1600200"/>
            <a:ext cx="8991600" cy="4495801"/>
          </a:xfrm>
        </p:spPr>
        <p:txBody>
          <a:bodyPr/>
          <a:lstStyle/>
          <a:p>
            <a:r>
              <a:rPr lang="en-US" dirty="0"/>
              <a:t>Regulators are increasingly using self-assessments to help lawyers systematically review office procedures and systems</a:t>
            </a:r>
          </a:p>
          <a:p>
            <a:pPr marL="0" indent="0">
              <a:buNone/>
            </a:pPr>
            <a:endParaRPr lang="en-US" dirty="0"/>
          </a:p>
          <a:p>
            <a:pPr>
              <a:spcBef>
                <a:spcPts val="0"/>
              </a:spcBef>
            </a:pPr>
            <a:r>
              <a:rPr lang="en-US" dirty="0"/>
              <a:t>Some are using creative approaches, such as</a:t>
            </a:r>
          </a:p>
          <a:p>
            <a:pPr marL="0" indent="0">
              <a:spcBef>
                <a:spcPts val="0"/>
              </a:spcBef>
              <a:buNone/>
            </a:pPr>
            <a:r>
              <a:rPr lang="en-US" dirty="0"/>
              <a:t>    requiring consultants on technology/profitability,  </a:t>
            </a:r>
          </a:p>
          <a:p>
            <a:pPr marL="0" indent="0">
              <a:spcBef>
                <a:spcPts val="0"/>
              </a:spcBef>
              <a:buNone/>
            </a:pPr>
            <a:r>
              <a:rPr lang="en-US" dirty="0"/>
              <a:t>    legal malpractice insurance or a succession plan</a:t>
            </a:r>
          </a:p>
          <a:p>
            <a:pPr marL="0" indent="0">
              <a:spcBef>
                <a:spcPts val="0"/>
              </a:spcBef>
              <a:buNone/>
            </a:pPr>
            <a:endParaRPr lang="en-US" dirty="0"/>
          </a:p>
        </p:txBody>
      </p:sp>
    </p:spTree>
    <p:extLst>
      <p:ext uri="{BB962C8B-B14F-4D97-AF65-F5344CB8AC3E}">
        <p14:creationId xmlns:p14="http://schemas.microsoft.com/office/powerpoint/2010/main" val="2391710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8F269-BA7E-EA00-88B2-A72F9718D8A1}"/>
              </a:ext>
            </a:extLst>
          </p:cNvPr>
          <p:cNvSpPr>
            <a:spLocks noGrp="1"/>
          </p:cNvSpPr>
          <p:nvPr>
            <p:ph type="title"/>
          </p:nvPr>
        </p:nvSpPr>
        <p:spPr>
          <a:xfrm>
            <a:off x="457200" y="274638"/>
            <a:ext cx="8534400" cy="1173162"/>
          </a:xfrm>
        </p:spPr>
        <p:txBody>
          <a:bodyPr>
            <a:normAutofit fontScale="90000"/>
          </a:bodyPr>
          <a:lstStyle/>
          <a:p>
            <a:r>
              <a:rPr lang="en-US" b="1" dirty="0"/>
              <a:t>Impact of an Individualized</a:t>
            </a:r>
            <a:br>
              <a:rPr lang="en-US" b="1" dirty="0"/>
            </a:br>
            <a:r>
              <a:rPr lang="en-US" b="1" dirty="0"/>
              <a:t>Diversion Plan</a:t>
            </a:r>
          </a:p>
        </p:txBody>
      </p:sp>
      <p:sp>
        <p:nvSpPr>
          <p:cNvPr id="3" name="Content Placeholder 2">
            <a:extLst>
              <a:ext uri="{FF2B5EF4-FFF2-40B4-BE49-F238E27FC236}">
                <a16:creationId xmlns:a16="http://schemas.microsoft.com/office/drawing/2014/main" id="{354DBD40-9ACD-EDB1-CD29-9285E1D62000}"/>
              </a:ext>
            </a:extLst>
          </p:cNvPr>
          <p:cNvSpPr>
            <a:spLocks noGrp="1"/>
          </p:cNvSpPr>
          <p:nvPr>
            <p:ph idx="1"/>
          </p:nvPr>
        </p:nvSpPr>
        <p:spPr/>
        <p:txBody>
          <a:bodyPr/>
          <a:lstStyle/>
          <a:p>
            <a:pPr>
              <a:buFont typeface="Wingdings" panose="05000000000000000000" pitchFamily="2" charset="2"/>
              <a:buChar char="Ø"/>
            </a:pPr>
            <a:r>
              <a:rPr lang="en-US" b="1" dirty="0"/>
              <a:t>Provides intervention to help lawyers obtain guidance, support, and tools to meet their particular needs </a:t>
            </a:r>
          </a:p>
          <a:p>
            <a:pPr>
              <a:buFont typeface="Wingdings" panose="05000000000000000000" pitchFamily="2" charset="2"/>
              <a:buChar char="Ø"/>
            </a:pPr>
            <a:r>
              <a:rPr lang="en-US" b="1" dirty="0"/>
              <a:t>Long-term saves time and money if remedial training helps lawyers avoid future misconduct and complaints</a:t>
            </a:r>
          </a:p>
          <a:p>
            <a:pPr>
              <a:buFont typeface="Wingdings" panose="05000000000000000000" pitchFamily="2" charset="2"/>
              <a:buChar char="Ø"/>
            </a:pPr>
            <a:r>
              <a:rPr lang="en-US" b="1" dirty="0"/>
              <a:t>Short term may cost less than processing complaint through formal process</a:t>
            </a:r>
          </a:p>
        </p:txBody>
      </p:sp>
    </p:spTree>
    <p:extLst>
      <p:ext uri="{BB962C8B-B14F-4D97-AF65-F5344CB8AC3E}">
        <p14:creationId xmlns:p14="http://schemas.microsoft.com/office/powerpoint/2010/main" val="974052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DD379-455A-30E0-837D-373C453C9E14}"/>
              </a:ext>
            </a:extLst>
          </p:cNvPr>
          <p:cNvSpPr>
            <a:spLocks noGrp="1"/>
          </p:cNvSpPr>
          <p:nvPr>
            <p:ph type="title"/>
          </p:nvPr>
        </p:nvSpPr>
        <p:spPr/>
        <p:txBody>
          <a:bodyPr>
            <a:noAutofit/>
          </a:bodyPr>
          <a:lstStyle/>
          <a:p>
            <a:r>
              <a:rPr lang="en-US" sz="3600" b="1" dirty="0"/>
              <a:t>Complainant-Minded </a:t>
            </a:r>
            <a:br>
              <a:rPr lang="en-US" sz="3600" b="1" dirty="0"/>
            </a:br>
            <a:r>
              <a:rPr lang="en-US" sz="3600" b="1" dirty="0"/>
              <a:t>Concerns and Conditions</a:t>
            </a:r>
          </a:p>
        </p:txBody>
      </p:sp>
      <p:sp>
        <p:nvSpPr>
          <p:cNvPr id="3" name="Content Placeholder 2">
            <a:extLst>
              <a:ext uri="{FF2B5EF4-FFF2-40B4-BE49-F238E27FC236}">
                <a16:creationId xmlns:a16="http://schemas.microsoft.com/office/drawing/2014/main" id="{F72CEB76-FE07-7CD6-9D52-1E944890BBFF}"/>
              </a:ext>
            </a:extLst>
          </p:cNvPr>
          <p:cNvSpPr>
            <a:spLocks noGrp="1"/>
          </p:cNvSpPr>
          <p:nvPr>
            <p:ph idx="1"/>
          </p:nvPr>
        </p:nvSpPr>
        <p:spPr/>
        <p:txBody>
          <a:bodyPr>
            <a:normAutofit/>
          </a:bodyPr>
          <a:lstStyle/>
          <a:p>
            <a:pPr>
              <a:buFont typeface="Wingdings" panose="05000000000000000000" pitchFamily="2" charset="2"/>
              <a:buChar char="Ø"/>
            </a:pPr>
            <a:r>
              <a:rPr lang="en-US" b="1" dirty="0"/>
              <a:t>Diversion plans seldom include conditions of particular interest to complainants, such as</a:t>
            </a:r>
          </a:p>
          <a:p>
            <a:pPr lvl="1">
              <a:buFont typeface="Arial" panose="020B0604020202020204" pitchFamily="34" charset="0"/>
              <a:buChar char="•"/>
            </a:pPr>
            <a:r>
              <a:rPr lang="en-US" sz="3200" dirty="0"/>
              <a:t>	Restitution</a:t>
            </a:r>
          </a:p>
          <a:p>
            <a:pPr lvl="1">
              <a:buFont typeface="Arial" panose="020B0604020202020204" pitchFamily="34" charset="0"/>
              <a:buChar char="•"/>
            </a:pPr>
            <a:r>
              <a:rPr lang="en-US" sz="3200" dirty="0"/>
              <a:t>	Apologies</a:t>
            </a:r>
          </a:p>
          <a:p>
            <a:pPr marL="457200" lvl="1" indent="0">
              <a:buNone/>
            </a:pPr>
            <a:endParaRPr lang="en-US" sz="3200" b="1" dirty="0"/>
          </a:p>
          <a:p>
            <a:pPr>
              <a:buFont typeface="Wingdings" panose="05000000000000000000" pitchFamily="2" charset="2"/>
              <a:buChar char="Ø"/>
            </a:pPr>
            <a:r>
              <a:rPr lang="en-US" sz="3200" b="1" dirty="0"/>
              <a:t>Lack of communications and transparency </a:t>
            </a:r>
          </a:p>
          <a:p>
            <a:pPr lvl="1">
              <a:buFont typeface="Arial" panose="020B0604020202020204" pitchFamily="34" charset="0"/>
              <a:buChar char="•"/>
            </a:pPr>
            <a:r>
              <a:rPr lang="en-US" sz="3200" dirty="0"/>
              <a:t>	</a:t>
            </a:r>
            <a:r>
              <a:rPr lang="en-US" dirty="0"/>
              <a:t>Most regulators provide complainants little 	information </a:t>
            </a:r>
            <a:endParaRPr lang="en-US" sz="3200" dirty="0"/>
          </a:p>
          <a:p>
            <a:pPr lvl="1">
              <a:buFont typeface="Arial" panose="020B0604020202020204" pitchFamily="34" charset="0"/>
              <a:buChar char="•"/>
            </a:pPr>
            <a:endParaRPr lang="en-US" sz="3200" dirty="0"/>
          </a:p>
        </p:txBody>
      </p:sp>
    </p:spTree>
    <p:extLst>
      <p:ext uri="{BB962C8B-B14F-4D97-AF65-F5344CB8AC3E}">
        <p14:creationId xmlns:p14="http://schemas.microsoft.com/office/powerpoint/2010/main" val="248901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5C538-2ED7-D233-C8C7-2F8C2C3FF5C9}"/>
              </a:ext>
            </a:extLst>
          </p:cNvPr>
          <p:cNvSpPr>
            <a:spLocks noGrp="1"/>
          </p:cNvSpPr>
          <p:nvPr>
            <p:ph type="title"/>
          </p:nvPr>
        </p:nvSpPr>
        <p:spPr/>
        <p:txBody>
          <a:bodyPr>
            <a:normAutofit/>
          </a:bodyPr>
          <a:lstStyle/>
          <a:p>
            <a:r>
              <a:rPr lang="en-US" dirty="0"/>
              <a:t>Regulator Reservations</a:t>
            </a:r>
          </a:p>
        </p:txBody>
      </p:sp>
      <p:sp>
        <p:nvSpPr>
          <p:cNvPr id="3" name="Content Placeholder 2">
            <a:extLst>
              <a:ext uri="{FF2B5EF4-FFF2-40B4-BE49-F238E27FC236}">
                <a16:creationId xmlns:a16="http://schemas.microsoft.com/office/drawing/2014/main" id="{52839336-831C-FFB3-6AE8-E9082412D731}"/>
              </a:ext>
            </a:extLst>
          </p:cNvPr>
          <p:cNvSpPr>
            <a:spLocks noGrp="1"/>
          </p:cNvSpPr>
          <p:nvPr>
            <p:ph idx="1"/>
          </p:nvPr>
        </p:nvSpPr>
        <p:spPr/>
        <p:txBody>
          <a:bodyPr/>
          <a:lstStyle/>
          <a:p>
            <a:r>
              <a:rPr lang="en-US" dirty="0"/>
              <a:t>Many regulators reported no concern</a:t>
            </a:r>
          </a:p>
          <a:p>
            <a:r>
              <a:rPr lang="en-US" dirty="0"/>
              <a:t>Some suggested concerns if diversion was not appropriately used</a:t>
            </a:r>
          </a:p>
          <a:p>
            <a:r>
              <a:rPr lang="en-US" dirty="0"/>
              <a:t>Others noted that diversion should not be reduced to lawyers jumping through hoops</a:t>
            </a:r>
          </a:p>
          <a:p>
            <a:r>
              <a:rPr lang="en-US" dirty="0"/>
              <a:t>A few noted that effectiveness could not be evaluated without recidivism data or reports</a:t>
            </a:r>
          </a:p>
          <a:p>
            <a:endParaRPr lang="en-US" dirty="0"/>
          </a:p>
          <a:p>
            <a:endParaRPr lang="en-US" dirty="0"/>
          </a:p>
        </p:txBody>
      </p:sp>
    </p:spTree>
    <p:extLst>
      <p:ext uri="{BB962C8B-B14F-4D97-AF65-F5344CB8AC3E}">
        <p14:creationId xmlns:p14="http://schemas.microsoft.com/office/powerpoint/2010/main" val="238237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71C76-6585-94C8-0E63-DFF897E4535C}"/>
              </a:ext>
            </a:extLst>
          </p:cNvPr>
          <p:cNvSpPr>
            <a:spLocks noGrp="1"/>
          </p:cNvSpPr>
          <p:nvPr>
            <p:ph type="title"/>
          </p:nvPr>
        </p:nvSpPr>
        <p:spPr>
          <a:xfrm>
            <a:off x="457200" y="-76200"/>
            <a:ext cx="8229600" cy="1493838"/>
          </a:xfrm>
        </p:spPr>
        <p:txBody>
          <a:bodyPr>
            <a:normAutofit/>
          </a:bodyPr>
          <a:lstStyle/>
          <a:p>
            <a:r>
              <a:rPr lang="en-US" sz="4000" b="1" dirty="0"/>
              <a:t>Study Recommendations</a:t>
            </a:r>
          </a:p>
        </p:txBody>
      </p:sp>
      <p:sp>
        <p:nvSpPr>
          <p:cNvPr id="3" name="Content Placeholder 2">
            <a:extLst>
              <a:ext uri="{FF2B5EF4-FFF2-40B4-BE49-F238E27FC236}">
                <a16:creationId xmlns:a16="http://schemas.microsoft.com/office/drawing/2014/main" id="{12B0E134-BDBE-986E-F08A-C07BDD19FCFA}"/>
              </a:ext>
            </a:extLst>
          </p:cNvPr>
          <p:cNvSpPr>
            <a:spLocks noGrp="1"/>
          </p:cNvSpPr>
          <p:nvPr>
            <p:ph idx="1"/>
          </p:nvPr>
        </p:nvSpPr>
        <p:spPr>
          <a:xfrm>
            <a:off x="304800" y="1143000"/>
            <a:ext cx="8153400" cy="6096000"/>
          </a:xfrm>
        </p:spPr>
        <p:txBody>
          <a:bodyPr>
            <a:normAutofit/>
          </a:bodyPr>
          <a:lstStyle/>
          <a:p>
            <a:pPr>
              <a:spcBef>
                <a:spcPts val="0"/>
              </a:spcBef>
              <a:spcAft>
                <a:spcPts val="600"/>
              </a:spcAft>
              <a:buFont typeface="Wingdings" panose="05000000000000000000" pitchFamily="2" charset="2"/>
              <a:buChar char="Ø"/>
            </a:pPr>
            <a:r>
              <a:rPr lang="en-US" dirty="0"/>
              <a:t>Jurisdictions without diversion should consider the experience and options that have found diversion to be a useful tool</a:t>
            </a:r>
          </a:p>
          <a:p>
            <a:pPr>
              <a:spcBef>
                <a:spcPts val="0"/>
              </a:spcBef>
              <a:spcAft>
                <a:spcPts val="600"/>
              </a:spcAft>
              <a:buFont typeface="Wingdings" panose="05000000000000000000" pitchFamily="2" charset="2"/>
              <a:buChar char="Ø"/>
            </a:pPr>
            <a:endParaRPr lang="en-US" dirty="0"/>
          </a:p>
          <a:p>
            <a:pPr>
              <a:spcBef>
                <a:spcPts val="0"/>
              </a:spcBef>
              <a:spcAft>
                <a:spcPts val="600"/>
              </a:spcAft>
              <a:buFont typeface="Wingdings" panose="05000000000000000000" pitchFamily="2" charset="2"/>
              <a:buChar char="Ø"/>
            </a:pPr>
            <a:r>
              <a:rPr lang="en-US" dirty="0"/>
              <a:t>Jurisdictions with diversion should develop guidelines to promote effective and consistent use of diversion</a:t>
            </a:r>
          </a:p>
          <a:p>
            <a:pPr>
              <a:spcBef>
                <a:spcPts val="0"/>
              </a:spcBef>
              <a:spcAft>
                <a:spcPts val="600"/>
              </a:spcAft>
              <a:buFont typeface="Wingdings" panose="05000000000000000000" pitchFamily="2" charset="2"/>
              <a:buChar char="Ø"/>
            </a:pPr>
            <a:endParaRPr lang="en-US" dirty="0"/>
          </a:p>
          <a:p>
            <a:pPr>
              <a:spcBef>
                <a:spcPts val="0"/>
              </a:spcBef>
              <a:spcAft>
                <a:spcPts val="600"/>
              </a:spcAft>
              <a:buFont typeface="Wingdings" panose="05000000000000000000" pitchFamily="2" charset="2"/>
              <a:buChar char="Ø"/>
            </a:pPr>
            <a:r>
              <a:rPr lang="en-US" dirty="0"/>
              <a:t>Take steps to make diversion more accessible to unrepresented respondents </a:t>
            </a:r>
          </a:p>
        </p:txBody>
      </p:sp>
    </p:spTree>
    <p:extLst>
      <p:ext uri="{BB962C8B-B14F-4D97-AF65-F5344CB8AC3E}">
        <p14:creationId xmlns:p14="http://schemas.microsoft.com/office/powerpoint/2010/main" val="2765501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7784-F3CE-7122-9774-3B956051E2B5}"/>
              </a:ext>
            </a:extLst>
          </p:cNvPr>
          <p:cNvSpPr>
            <a:spLocks noGrp="1"/>
          </p:cNvSpPr>
          <p:nvPr>
            <p:ph type="title"/>
          </p:nvPr>
        </p:nvSpPr>
        <p:spPr/>
        <p:txBody>
          <a:bodyPr>
            <a:normAutofit fontScale="90000"/>
          </a:bodyPr>
          <a:lstStyle/>
          <a:p>
            <a:r>
              <a:rPr lang="en-US" b="1" dirty="0"/>
              <a:t>Steps to Address Complainant Concerns </a:t>
            </a:r>
          </a:p>
        </p:txBody>
      </p:sp>
      <p:sp>
        <p:nvSpPr>
          <p:cNvPr id="3" name="Content Placeholder 2">
            <a:extLst>
              <a:ext uri="{FF2B5EF4-FFF2-40B4-BE49-F238E27FC236}">
                <a16:creationId xmlns:a16="http://schemas.microsoft.com/office/drawing/2014/main" id="{8F3F2465-911A-49F1-636C-374CC2C3E5CE}"/>
              </a:ext>
            </a:extLst>
          </p:cNvPr>
          <p:cNvSpPr>
            <a:spLocks noGrp="1"/>
          </p:cNvSpPr>
          <p:nvPr>
            <p:ph idx="1"/>
          </p:nvPr>
        </p:nvSpPr>
        <p:spPr/>
        <p:txBody>
          <a:bodyPr/>
          <a:lstStyle/>
          <a:p>
            <a:r>
              <a:rPr lang="en-US" dirty="0"/>
              <a:t>Include restitution and fee arbitration conditions</a:t>
            </a:r>
          </a:p>
          <a:p>
            <a:endParaRPr lang="en-US" dirty="0"/>
          </a:p>
          <a:p>
            <a:r>
              <a:rPr lang="en-US" dirty="0"/>
              <a:t>Provide complainants more information so that they are not left in the dark and understand diversion</a:t>
            </a:r>
          </a:p>
          <a:p>
            <a:endParaRPr lang="en-US" dirty="0"/>
          </a:p>
          <a:p>
            <a:endParaRPr lang="en-US" dirty="0"/>
          </a:p>
          <a:p>
            <a:endParaRPr lang="en-US" dirty="0"/>
          </a:p>
        </p:txBody>
      </p:sp>
    </p:spTree>
    <p:extLst>
      <p:ext uri="{BB962C8B-B14F-4D97-AF65-F5344CB8AC3E}">
        <p14:creationId xmlns:p14="http://schemas.microsoft.com/office/powerpoint/2010/main" val="711394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DC390-3207-3BD5-D50A-A446686F305B}"/>
              </a:ext>
            </a:extLst>
          </p:cNvPr>
          <p:cNvSpPr>
            <a:spLocks noGrp="1"/>
          </p:cNvSpPr>
          <p:nvPr>
            <p:ph type="title"/>
          </p:nvPr>
        </p:nvSpPr>
        <p:spPr/>
        <p:txBody>
          <a:bodyPr/>
          <a:lstStyle/>
          <a:p>
            <a:r>
              <a:rPr lang="en-US" b="1" dirty="0"/>
              <a:t>Is Diversion Effective? </a:t>
            </a:r>
          </a:p>
        </p:txBody>
      </p:sp>
      <p:sp>
        <p:nvSpPr>
          <p:cNvPr id="3" name="Content Placeholder 2">
            <a:extLst>
              <a:ext uri="{FF2B5EF4-FFF2-40B4-BE49-F238E27FC236}">
                <a16:creationId xmlns:a16="http://schemas.microsoft.com/office/drawing/2014/main" id="{EE66C9B1-D25A-2DEC-ADA9-2D0522567CB1}"/>
              </a:ext>
            </a:extLst>
          </p:cNvPr>
          <p:cNvSpPr>
            <a:spLocks noGrp="1"/>
          </p:cNvSpPr>
          <p:nvPr>
            <p:ph idx="1"/>
          </p:nvPr>
        </p:nvSpPr>
        <p:spPr>
          <a:xfrm>
            <a:off x="457200" y="1417638"/>
            <a:ext cx="8229600" cy="4708525"/>
          </a:xfrm>
        </p:spPr>
        <p:txBody>
          <a:bodyPr>
            <a:normAutofit lnSpcReduction="10000"/>
          </a:bodyPr>
          <a:lstStyle/>
          <a:p>
            <a:pPr marL="0" indent="0">
              <a:buNone/>
            </a:pPr>
            <a:r>
              <a:rPr lang="en-US" b="1" dirty="0"/>
              <a:t>“It is glaring at we don’t really know how effective it is, although  we have a gut feeling that it is worthwhile. ” 		</a:t>
            </a:r>
          </a:p>
          <a:p>
            <a:pPr marL="0" indent="0">
              <a:buNone/>
            </a:pPr>
            <a:r>
              <a:rPr lang="en-US" b="1" dirty="0"/>
              <a:t>Regulator Interview</a:t>
            </a:r>
          </a:p>
          <a:p>
            <a:endParaRPr lang="en-US" b="1" dirty="0"/>
          </a:p>
          <a:p>
            <a:pPr marL="0" indent="0">
              <a:buNone/>
            </a:pPr>
            <a:r>
              <a:rPr lang="en-US" b="1" dirty="0"/>
              <a:t>Important move is for regulators to approach diversion systematically and to track how they are using diversion and its effects. </a:t>
            </a:r>
            <a:br>
              <a:rPr lang="en-US" dirty="0"/>
            </a:br>
            <a:endParaRPr lang="en-US" dirty="0"/>
          </a:p>
          <a:p>
            <a:endParaRPr lang="en-US" dirty="0"/>
          </a:p>
        </p:txBody>
      </p:sp>
    </p:spTree>
    <p:extLst>
      <p:ext uri="{BB962C8B-B14F-4D97-AF65-F5344CB8AC3E}">
        <p14:creationId xmlns:p14="http://schemas.microsoft.com/office/powerpoint/2010/main" val="2060127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346C6-B798-E077-BE95-1E19AD93821C}"/>
              </a:ext>
            </a:extLst>
          </p:cNvPr>
          <p:cNvSpPr>
            <a:spLocks noGrp="1"/>
          </p:cNvSpPr>
          <p:nvPr>
            <p:ph type="title"/>
          </p:nvPr>
        </p:nvSpPr>
        <p:spPr/>
        <p:txBody>
          <a:bodyPr>
            <a:normAutofit fontScale="90000"/>
          </a:bodyPr>
          <a:lstStyle/>
          <a:p>
            <a:r>
              <a:rPr lang="en-US" b="1" dirty="0"/>
              <a:t>Importance of Tracking Information</a:t>
            </a:r>
          </a:p>
        </p:txBody>
      </p:sp>
      <p:sp>
        <p:nvSpPr>
          <p:cNvPr id="3" name="Content Placeholder 2">
            <a:extLst>
              <a:ext uri="{FF2B5EF4-FFF2-40B4-BE49-F238E27FC236}">
                <a16:creationId xmlns:a16="http://schemas.microsoft.com/office/drawing/2014/main" id="{BCB7D863-544C-4250-05A3-CE2AE04AB888}"/>
              </a:ext>
            </a:extLst>
          </p:cNvPr>
          <p:cNvSpPr>
            <a:spLocks noGrp="1"/>
          </p:cNvSpPr>
          <p:nvPr>
            <p:ph idx="1"/>
          </p:nvPr>
        </p:nvSpPr>
        <p:spPr/>
        <p:txBody>
          <a:bodyPr>
            <a:normAutofit/>
          </a:bodyPr>
          <a:lstStyle/>
          <a:p>
            <a:r>
              <a:rPr lang="en-US" sz="2800" b="1" dirty="0"/>
              <a:t>Enables regulators to determine if diversion is being offered consistently and in an unbiased fashion</a:t>
            </a:r>
          </a:p>
          <a:p>
            <a:endParaRPr lang="en-US" sz="2800" b="1" dirty="0"/>
          </a:p>
          <a:p>
            <a:r>
              <a:rPr lang="en-US" sz="2800" b="1" dirty="0"/>
              <a:t>Recidivism data reveal whether lawyers are learning from diversion </a:t>
            </a:r>
          </a:p>
          <a:p>
            <a:pPr marL="0" indent="0">
              <a:buNone/>
            </a:pPr>
            <a:endParaRPr lang="en-US" sz="2800" b="1" dirty="0"/>
          </a:p>
          <a:p>
            <a:r>
              <a:rPr lang="en-US" sz="2800" b="1" dirty="0"/>
              <a:t>Need tracking to know whether diversion is being used appropriately and what conditions promote change</a:t>
            </a:r>
          </a:p>
          <a:p>
            <a:endParaRPr lang="en-US" dirty="0"/>
          </a:p>
        </p:txBody>
      </p:sp>
    </p:spTree>
    <p:extLst>
      <p:ext uri="{BB962C8B-B14F-4D97-AF65-F5344CB8AC3E}">
        <p14:creationId xmlns:p14="http://schemas.microsoft.com/office/powerpoint/2010/main" val="902811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4ADF-03BD-4F9B-A9D1-F5F5C6BAB629}"/>
              </a:ext>
            </a:extLst>
          </p:cNvPr>
          <p:cNvSpPr>
            <a:spLocks noGrp="1"/>
          </p:cNvSpPr>
          <p:nvPr>
            <p:ph type="title"/>
          </p:nvPr>
        </p:nvSpPr>
        <p:spPr/>
        <p:txBody>
          <a:bodyPr>
            <a:normAutofit fontScale="90000"/>
          </a:bodyPr>
          <a:lstStyle/>
          <a:p>
            <a:r>
              <a:rPr lang="en-US" b="1" dirty="0"/>
              <a:t>Genesis of Alternatives to Discipline</a:t>
            </a:r>
          </a:p>
        </p:txBody>
      </p:sp>
      <p:sp>
        <p:nvSpPr>
          <p:cNvPr id="3" name="Content Placeholder 2">
            <a:extLst>
              <a:ext uri="{FF2B5EF4-FFF2-40B4-BE49-F238E27FC236}">
                <a16:creationId xmlns:a16="http://schemas.microsoft.com/office/drawing/2014/main" id="{7F21C2FB-FC41-4251-8DED-0E9F7BF636BF}"/>
              </a:ext>
            </a:extLst>
          </p:cNvPr>
          <p:cNvSpPr>
            <a:spLocks noGrp="1"/>
          </p:cNvSpPr>
          <p:nvPr>
            <p:ph idx="1"/>
          </p:nvPr>
        </p:nvSpPr>
        <p:spPr/>
        <p:txBody>
          <a:bodyPr>
            <a:normAutofit fontScale="85000" lnSpcReduction="10000"/>
          </a:bodyPr>
          <a:lstStyle/>
          <a:p>
            <a:pPr marL="0" indent="0">
              <a:buNone/>
            </a:pPr>
            <a:r>
              <a:rPr lang="en-US" b="1" dirty="0"/>
              <a:t>In 1992 the ABA ‘s Special Commission on Evaluation of Disciplinary  Enforcement (McKay Commission)</a:t>
            </a:r>
          </a:p>
          <a:p>
            <a:pPr>
              <a:buFont typeface="Wingdings" panose="05000000000000000000" pitchFamily="2" charset="2"/>
              <a:buChar char="Ø"/>
            </a:pPr>
            <a:r>
              <a:rPr lang="en-US" dirty="0"/>
              <a:t>Identified deficiencies in disciplinary systems, including that most complaints allege minor incompetence, minor neglect or other minor misconduct, but most disciplinary agencies only have the option to negotiate a private admonition or public reprimand with the respondent OR hold a formal hearing</a:t>
            </a:r>
          </a:p>
          <a:p>
            <a:pPr>
              <a:buFont typeface="Wingdings" panose="05000000000000000000" pitchFamily="2" charset="2"/>
              <a:buChar char="Ø"/>
            </a:pPr>
            <a:r>
              <a:rPr lang="en-US" dirty="0"/>
              <a:t>Recognizing limitations with these options, the McKay Commission recommended that jurisdictions adopt procedures for diverting matters </a:t>
            </a:r>
          </a:p>
          <a:p>
            <a:endParaRPr lang="en-US" dirty="0"/>
          </a:p>
        </p:txBody>
      </p:sp>
    </p:spTree>
    <p:extLst>
      <p:ext uri="{BB962C8B-B14F-4D97-AF65-F5344CB8AC3E}">
        <p14:creationId xmlns:p14="http://schemas.microsoft.com/office/powerpoint/2010/main" val="393843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AEA45-132D-91C9-885F-8DF2EE80A18F}"/>
              </a:ext>
            </a:extLst>
          </p:cNvPr>
          <p:cNvSpPr>
            <a:spLocks noGrp="1"/>
          </p:cNvSpPr>
          <p:nvPr>
            <p:ph type="title"/>
          </p:nvPr>
        </p:nvSpPr>
        <p:spPr/>
        <p:txBody>
          <a:bodyPr>
            <a:normAutofit fontScale="90000"/>
          </a:bodyPr>
          <a:lstStyle/>
          <a:p>
            <a:r>
              <a:rPr lang="en-US" dirty="0"/>
              <a:t>Addressing Possible Negative Impacts of Diversion</a:t>
            </a:r>
          </a:p>
        </p:txBody>
      </p:sp>
      <p:sp>
        <p:nvSpPr>
          <p:cNvPr id="3" name="Content Placeholder 2">
            <a:extLst>
              <a:ext uri="{FF2B5EF4-FFF2-40B4-BE49-F238E27FC236}">
                <a16:creationId xmlns:a16="http://schemas.microsoft.com/office/drawing/2014/main" id="{4C87B97F-1D7B-3CFF-1998-3B5D73ECD210}"/>
              </a:ext>
            </a:extLst>
          </p:cNvPr>
          <p:cNvSpPr>
            <a:spLocks noGrp="1"/>
          </p:cNvSpPr>
          <p:nvPr>
            <p:ph idx="1"/>
          </p:nvPr>
        </p:nvSpPr>
        <p:spPr/>
        <p:txBody>
          <a:bodyPr>
            <a:normAutofit fontScale="70000" lnSpcReduction="20000"/>
          </a:bodyPr>
          <a:lstStyle/>
          <a:p>
            <a:pPr marL="0" indent="0">
              <a:buNone/>
            </a:pPr>
            <a:r>
              <a:rPr lang="en-US" dirty="0"/>
              <a:t>Even with the most well-designed educational program, diversion may not be appropriate for some lawyers and may be especially inappropriate for those who reoffend. Moreover, diversion, as currently employed, has a hidden cost for the regulatory system. Because information about diverted matters is generally treated as confidential, diversion sends no signal to the public that minor misconduct is being addressed or to the larger lawyer community about the types of conduct that lead to a regulatory response. Every time diversion or a private sanction is used in lieu of public discipline, regulators potentially lose an opportunity to educate and deter other lawyers. Research shows that enforcement action must be communicated effectively to have deterrent effects. One alternative to keeping all information on diversion confidential would be to regularly publish, even if in an aggregated form, information about the types of misconduct that gave rise to diversion. </a:t>
            </a:r>
          </a:p>
        </p:txBody>
      </p:sp>
    </p:spTree>
    <p:extLst>
      <p:ext uri="{BB962C8B-B14F-4D97-AF65-F5344CB8AC3E}">
        <p14:creationId xmlns:p14="http://schemas.microsoft.com/office/powerpoint/2010/main" val="684866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870A1295-61BC-4214-AA3E-D39667302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738B7-8A9A-072F-AEFC-908AD601189D}"/>
              </a:ext>
            </a:extLst>
          </p:cNvPr>
          <p:cNvSpPr>
            <a:spLocks noGrp="1"/>
          </p:cNvSpPr>
          <p:nvPr>
            <p:ph type="title"/>
          </p:nvPr>
        </p:nvSpPr>
        <p:spPr>
          <a:xfrm>
            <a:off x="603504" y="5116529"/>
            <a:ext cx="7944130" cy="1000655"/>
          </a:xfrm>
        </p:spPr>
        <p:txBody>
          <a:bodyPr vert="horz" lIns="91440" tIns="45720" rIns="91440" bIns="45720" rtlCol="0" anchor="t">
            <a:normAutofit/>
          </a:bodyPr>
          <a:lstStyle/>
          <a:p>
            <a:pPr algn="l">
              <a:lnSpc>
                <a:spcPct val="90000"/>
              </a:lnSpc>
            </a:pPr>
            <a:br>
              <a:rPr lang="en-US" sz="3200">
                <a:solidFill>
                  <a:schemeClr val="tx2"/>
                </a:solidFill>
              </a:rPr>
            </a:br>
            <a:endParaRPr lang="en-US" sz="3200">
              <a:solidFill>
                <a:schemeClr val="tx2"/>
              </a:solidFill>
            </a:endParaRPr>
          </a:p>
        </p:txBody>
      </p:sp>
      <p:pic>
        <p:nvPicPr>
          <p:cNvPr id="4" name="Picture 2" descr="Business Partnership PowerPoint Template, Free PowerPoint Template, 01021, Business — PoweredTemplate.com">
            <a:extLst>
              <a:ext uri="{FF2B5EF4-FFF2-40B4-BE49-F238E27FC236}">
                <a16:creationId xmlns:a16="http://schemas.microsoft.com/office/drawing/2014/main" id="{08EFE78F-C390-5A69-2853-E5C195327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9642" b="19298"/>
          <a:stretch/>
        </p:blipFill>
        <p:spPr bwMode="auto">
          <a:xfrm>
            <a:off x="20" y="10"/>
            <a:ext cx="9143980" cy="4201449"/>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22">
            <a:extLst>
              <a:ext uri="{FF2B5EF4-FFF2-40B4-BE49-F238E27FC236}">
                <a16:creationId xmlns:a16="http://schemas.microsoft.com/office/drawing/2014/main" id="{0B139475-2B26-4CA9-9413-DE741E49F7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41813"/>
            <a:ext cx="9141713" cy="1828800"/>
            <a:chOff x="-305" y="3144820"/>
            <a:chExt cx="9182100" cy="1551136"/>
          </a:xfrm>
        </p:grpSpPr>
        <p:sp useBgFill="1">
          <p:nvSpPr>
            <p:cNvPr id="24" name="Freeform: Shape 23">
              <a:extLst>
                <a:ext uri="{FF2B5EF4-FFF2-40B4-BE49-F238E27FC236}">
                  <a16:creationId xmlns:a16="http://schemas.microsoft.com/office/drawing/2014/main" id="{16C6BF63-6277-4C39-BE5D-3C341662C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76854"/>
              <a:ext cx="9182100" cy="1019102"/>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6EA3BAD9-C130-4A9C-9086-20D132A6CF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44820"/>
              <a:ext cx="9182100" cy="932744"/>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2587D38B-9E07-4A8B-B285-5FEBF6A60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80789"/>
              <a:ext cx="9182100" cy="544245"/>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5EF4DD4B-217B-4346-A2B8-432793639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324550"/>
              <a:ext cx="9182100" cy="765639"/>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0685C4E4-30D0-BF72-7855-510C8E207DF1}"/>
              </a:ext>
            </a:extLst>
          </p:cNvPr>
          <p:cNvSpPr>
            <a:spLocks noGrp="1"/>
          </p:cNvSpPr>
          <p:nvPr>
            <p:ph idx="1"/>
          </p:nvPr>
        </p:nvSpPr>
        <p:spPr>
          <a:xfrm>
            <a:off x="742670" y="4443408"/>
            <a:ext cx="7944130" cy="1576391"/>
          </a:xfrm>
        </p:spPr>
        <p:txBody>
          <a:bodyPr vert="horz" lIns="91440" tIns="45720" rIns="91440" bIns="45720" rtlCol="0" anchor="b">
            <a:normAutofit/>
          </a:bodyPr>
          <a:lstStyle/>
          <a:p>
            <a:pPr marL="0" indent="0" algn="ctr">
              <a:lnSpc>
                <a:spcPct val="90000"/>
              </a:lnSpc>
              <a:spcBef>
                <a:spcPts val="1000"/>
              </a:spcBef>
              <a:buNone/>
            </a:pPr>
            <a:r>
              <a:rPr lang="en-US" sz="5400" dirty="0">
                <a:solidFill>
                  <a:schemeClr val="tx2"/>
                </a:solidFill>
                <a:latin typeface="Algerian" panose="04020705040A02060702" pitchFamily="82" charset="0"/>
              </a:rPr>
              <a:t>Thank you</a:t>
            </a:r>
          </a:p>
          <a:p>
            <a:pPr marL="0" indent="0" algn="ctr">
              <a:lnSpc>
                <a:spcPct val="90000"/>
              </a:lnSpc>
              <a:spcBef>
                <a:spcPts val="1000"/>
              </a:spcBef>
              <a:buNone/>
            </a:pPr>
            <a:r>
              <a:rPr lang="en-US" dirty="0">
                <a:solidFill>
                  <a:schemeClr val="tx2"/>
                </a:solidFill>
              </a:rPr>
              <a:t>sfortney@law.tamu.edu </a:t>
            </a:r>
          </a:p>
        </p:txBody>
      </p:sp>
    </p:spTree>
    <p:extLst>
      <p:ext uri="{BB962C8B-B14F-4D97-AF65-F5344CB8AC3E}">
        <p14:creationId xmlns:p14="http://schemas.microsoft.com/office/powerpoint/2010/main" val="346509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D7C9AC-2A67-4524-85E2-7AD95C57C42B}"/>
              </a:ext>
            </a:extLst>
          </p:cNvPr>
          <p:cNvSpPr>
            <a:spLocks noGrp="1"/>
          </p:cNvSpPr>
          <p:nvPr>
            <p:ph type="title"/>
          </p:nvPr>
        </p:nvSpPr>
        <p:spPr/>
        <p:txBody>
          <a:bodyPr>
            <a:normAutofit fontScale="90000"/>
          </a:bodyPr>
          <a:lstStyle/>
          <a:p>
            <a:r>
              <a:rPr lang="en-US" dirty="0"/>
              <a:t>Implementation of McKay Recommendations</a:t>
            </a:r>
          </a:p>
        </p:txBody>
      </p:sp>
      <p:sp>
        <p:nvSpPr>
          <p:cNvPr id="5" name="Content Placeholder 4">
            <a:extLst>
              <a:ext uri="{FF2B5EF4-FFF2-40B4-BE49-F238E27FC236}">
                <a16:creationId xmlns:a16="http://schemas.microsoft.com/office/drawing/2014/main" id="{72E53471-F09E-41B3-B265-2F095066D905}"/>
              </a:ext>
            </a:extLst>
          </p:cNvPr>
          <p:cNvSpPr>
            <a:spLocks noGrp="1"/>
          </p:cNvSpPr>
          <p:nvPr>
            <p:ph idx="1"/>
          </p:nvPr>
        </p:nvSpPr>
        <p:spPr/>
        <p:txBody>
          <a:bodyPr/>
          <a:lstStyle/>
          <a:p>
            <a:r>
              <a:rPr lang="en-US" dirty="0"/>
              <a:t>Jurisdictions adopt own procedures </a:t>
            </a:r>
          </a:p>
          <a:p>
            <a:endParaRPr lang="en-US" dirty="0"/>
          </a:p>
          <a:p>
            <a:r>
              <a:rPr lang="en-US" dirty="0"/>
              <a:t>Procedures may pull provisions from Model Rules of Disciplinary Enforcement (MRLDE) that outline procedures for referrals of le</a:t>
            </a:r>
            <a:r>
              <a:rPr lang="en-US" b="1" dirty="0"/>
              <a:t>sser misconduct </a:t>
            </a:r>
            <a:r>
              <a:rPr lang="en-US" dirty="0"/>
              <a:t>to an Alternatives to Discipline Program </a:t>
            </a:r>
          </a:p>
          <a:p>
            <a:endParaRPr lang="en-US" dirty="0"/>
          </a:p>
          <a:p>
            <a:endParaRPr lang="en-US" dirty="0"/>
          </a:p>
        </p:txBody>
      </p:sp>
    </p:spTree>
    <p:extLst>
      <p:ext uri="{BB962C8B-B14F-4D97-AF65-F5344CB8AC3E}">
        <p14:creationId xmlns:p14="http://schemas.microsoft.com/office/powerpoint/2010/main" val="327190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4DC9B-14E2-45DB-9D78-3D90CDA91122}"/>
              </a:ext>
            </a:extLst>
          </p:cNvPr>
          <p:cNvSpPr>
            <a:spLocks noGrp="1"/>
          </p:cNvSpPr>
          <p:nvPr>
            <p:ph type="title"/>
          </p:nvPr>
        </p:nvSpPr>
        <p:spPr>
          <a:xfrm>
            <a:off x="457200" y="274638"/>
            <a:ext cx="8229600" cy="1020762"/>
          </a:xfrm>
        </p:spPr>
        <p:txBody>
          <a:bodyPr>
            <a:noAutofit/>
          </a:bodyPr>
          <a:lstStyle/>
          <a:p>
            <a:r>
              <a:rPr lang="en-US" sz="3200" b="1" dirty="0"/>
              <a:t>MRLDE Rule 9 - Definition of Lesser Misconduct </a:t>
            </a:r>
          </a:p>
        </p:txBody>
      </p:sp>
      <p:sp>
        <p:nvSpPr>
          <p:cNvPr id="3" name="Content Placeholder 2">
            <a:extLst>
              <a:ext uri="{FF2B5EF4-FFF2-40B4-BE49-F238E27FC236}">
                <a16:creationId xmlns:a16="http://schemas.microsoft.com/office/drawing/2014/main" id="{1BD8325D-0D67-4E90-B695-BF7DBCF7C5A9}"/>
              </a:ext>
            </a:extLst>
          </p:cNvPr>
          <p:cNvSpPr>
            <a:spLocks noGrp="1"/>
          </p:cNvSpPr>
          <p:nvPr>
            <p:ph idx="1"/>
          </p:nvPr>
        </p:nvSpPr>
        <p:spPr>
          <a:xfrm>
            <a:off x="457200" y="1295400"/>
            <a:ext cx="8229600" cy="4830763"/>
          </a:xfrm>
        </p:spPr>
        <p:txBody>
          <a:bodyPr>
            <a:noAutofit/>
          </a:bodyPr>
          <a:lstStyle/>
          <a:p>
            <a:pPr marL="0" indent="0">
              <a:buNone/>
            </a:pPr>
            <a:r>
              <a:rPr lang="en-US" sz="2300" b="1" dirty="0"/>
              <a:t>Conduct is not lesser misconduct if any of the following apply: </a:t>
            </a:r>
          </a:p>
          <a:p>
            <a:r>
              <a:rPr lang="en-US" sz="2300" dirty="0"/>
              <a:t>the misconduct involves the misappropriation of funds;</a:t>
            </a:r>
          </a:p>
          <a:p>
            <a:r>
              <a:rPr lang="en-US" sz="2300" dirty="0"/>
              <a:t>the misconduct results in or is likely to result in substantial prejudice to a client or other person;</a:t>
            </a:r>
          </a:p>
          <a:p>
            <a:r>
              <a:rPr lang="en-US" sz="2300" dirty="0"/>
              <a:t>the respondent has been publicly disciplined in the last three years;</a:t>
            </a:r>
          </a:p>
          <a:p>
            <a:r>
              <a:rPr lang="en-US" sz="2300" dirty="0"/>
              <a:t>the misconduct is of the same nature as misconduct for which the respondent has been disciplined in the last five years;</a:t>
            </a:r>
          </a:p>
          <a:p>
            <a:r>
              <a:rPr lang="en-US" sz="2300" dirty="0"/>
              <a:t>the misconduct involves dishonesty, deceit, fraud, or misrepresentation by the respondent;</a:t>
            </a:r>
          </a:p>
          <a:p>
            <a:r>
              <a:rPr lang="en-US" sz="2300" dirty="0"/>
              <a:t>the misconduct constitutes a "serious crime”</a:t>
            </a:r>
          </a:p>
          <a:p>
            <a:r>
              <a:rPr lang="en-US" sz="2300" dirty="0"/>
              <a:t>the misconduct is part of a pattern of similar misconduct.</a:t>
            </a:r>
          </a:p>
        </p:txBody>
      </p:sp>
    </p:spTree>
    <p:extLst>
      <p:ext uri="{BB962C8B-B14F-4D97-AF65-F5344CB8AC3E}">
        <p14:creationId xmlns:p14="http://schemas.microsoft.com/office/powerpoint/2010/main" val="180570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9616-5FB7-49CB-80BE-12985DC64397}"/>
              </a:ext>
            </a:extLst>
          </p:cNvPr>
          <p:cNvSpPr>
            <a:spLocks noGrp="1"/>
          </p:cNvSpPr>
          <p:nvPr>
            <p:ph type="title"/>
          </p:nvPr>
        </p:nvSpPr>
        <p:spPr>
          <a:xfrm>
            <a:off x="457200" y="609600"/>
            <a:ext cx="8077200" cy="1066800"/>
          </a:xfrm>
        </p:spPr>
        <p:txBody>
          <a:bodyPr>
            <a:normAutofit fontScale="90000"/>
          </a:bodyPr>
          <a:lstStyle/>
          <a:p>
            <a:r>
              <a:rPr lang="en-US" b="1" dirty="0"/>
              <a:t>MRLDE – Rule 11(G)</a:t>
            </a:r>
            <a:br>
              <a:rPr lang="en-US" b="1" dirty="0"/>
            </a:br>
            <a:r>
              <a:rPr lang="en-US" b="1" dirty="0"/>
              <a:t>Mechanics</a:t>
            </a:r>
            <a:br>
              <a:rPr lang="en-US" dirty="0"/>
            </a:br>
            <a:endParaRPr lang="en-US" dirty="0"/>
          </a:p>
        </p:txBody>
      </p:sp>
      <p:sp>
        <p:nvSpPr>
          <p:cNvPr id="3" name="Content Placeholder 2">
            <a:extLst>
              <a:ext uri="{FF2B5EF4-FFF2-40B4-BE49-F238E27FC236}">
                <a16:creationId xmlns:a16="http://schemas.microsoft.com/office/drawing/2014/main" id="{D5DA9AE2-0997-4A64-A1F4-3D2B5A80E15E}"/>
              </a:ext>
            </a:extLst>
          </p:cNvPr>
          <p:cNvSpPr>
            <a:spLocks noGrp="1"/>
          </p:cNvSpPr>
          <p:nvPr>
            <p:ph idx="1"/>
          </p:nvPr>
        </p:nvSpPr>
        <p:spPr/>
        <p:txBody>
          <a:bodyPr>
            <a:normAutofit lnSpcReduction="10000"/>
          </a:bodyPr>
          <a:lstStyle/>
          <a:p>
            <a:r>
              <a:rPr lang="en-US" sz="2800" dirty="0"/>
              <a:t>Disciplinary counsel (DC) may refer respondent to the Alternatives to Discipline Program, which may include fee arbitration, arbitration, mediation, law office management assistance, lawyer assistance programs, psychological counseling, CLE, ethics school or other program authorized by the court. </a:t>
            </a:r>
          </a:p>
          <a:p>
            <a:r>
              <a:rPr lang="en-US" sz="2800" dirty="0"/>
              <a:t>DC to consider factors, including whether diversion was already tried</a:t>
            </a:r>
          </a:p>
          <a:p>
            <a:r>
              <a:rPr lang="en-US" sz="2800" dirty="0"/>
              <a:t>DC and respondent to negotiate a contract with terms tailored to individual circumstances</a:t>
            </a:r>
          </a:p>
          <a:p>
            <a:endParaRPr lang="en-US" sz="2800" dirty="0"/>
          </a:p>
        </p:txBody>
      </p:sp>
    </p:spTree>
    <p:extLst>
      <p:ext uri="{BB962C8B-B14F-4D97-AF65-F5344CB8AC3E}">
        <p14:creationId xmlns:p14="http://schemas.microsoft.com/office/powerpoint/2010/main" val="1521428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3520B-6F81-4A3C-A848-6ADF8EDD7537}"/>
              </a:ext>
            </a:extLst>
          </p:cNvPr>
          <p:cNvSpPr>
            <a:spLocks noGrp="1"/>
          </p:cNvSpPr>
          <p:nvPr>
            <p:ph type="title"/>
          </p:nvPr>
        </p:nvSpPr>
        <p:spPr/>
        <p:txBody>
          <a:bodyPr/>
          <a:lstStyle/>
          <a:p>
            <a:r>
              <a:rPr lang="en-US" dirty="0"/>
              <a:t>Disposition of matter</a:t>
            </a:r>
          </a:p>
        </p:txBody>
      </p:sp>
      <p:sp>
        <p:nvSpPr>
          <p:cNvPr id="3" name="Content Placeholder 2">
            <a:extLst>
              <a:ext uri="{FF2B5EF4-FFF2-40B4-BE49-F238E27FC236}">
                <a16:creationId xmlns:a16="http://schemas.microsoft.com/office/drawing/2014/main" id="{B2BA160A-824B-4B37-AC74-D75844D7FA57}"/>
              </a:ext>
            </a:extLst>
          </p:cNvPr>
          <p:cNvSpPr>
            <a:spLocks noGrp="1"/>
          </p:cNvSpPr>
          <p:nvPr>
            <p:ph idx="1"/>
          </p:nvPr>
        </p:nvSpPr>
        <p:spPr/>
        <p:txBody>
          <a:bodyPr/>
          <a:lstStyle/>
          <a:p>
            <a:r>
              <a:rPr lang="en-US" dirty="0"/>
              <a:t>Successful completion of contract bars further disciplinary proceedings based upon same allegations</a:t>
            </a:r>
          </a:p>
          <a:p>
            <a:r>
              <a:rPr lang="en-US" dirty="0"/>
              <a:t>Material breach of program terminates participation in the diversion program and disciplinary proceeding may be resumed/reinstituted </a:t>
            </a:r>
          </a:p>
        </p:txBody>
      </p:sp>
    </p:spTree>
    <p:extLst>
      <p:ext uri="{BB962C8B-B14F-4D97-AF65-F5344CB8AC3E}">
        <p14:creationId xmlns:p14="http://schemas.microsoft.com/office/powerpoint/2010/main" val="766355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6CD90-FD8B-4E66-AD76-7FCFEAC1C20E}"/>
              </a:ext>
            </a:extLst>
          </p:cNvPr>
          <p:cNvSpPr>
            <a:spLocks noGrp="1"/>
          </p:cNvSpPr>
          <p:nvPr>
            <p:ph type="title"/>
          </p:nvPr>
        </p:nvSpPr>
        <p:spPr>
          <a:xfrm>
            <a:off x="533400" y="304800"/>
            <a:ext cx="8001000" cy="1112838"/>
          </a:xfrm>
        </p:spPr>
        <p:txBody>
          <a:bodyPr>
            <a:normAutofit fontScale="90000"/>
          </a:bodyPr>
          <a:lstStyle/>
          <a:p>
            <a:r>
              <a:rPr lang="en-US" b="1" dirty="0"/>
              <a:t>Data on Diversion Programs</a:t>
            </a:r>
            <a:br>
              <a:rPr lang="en-US" b="1" dirty="0"/>
            </a:br>
            <a:endParaRPr lang="en-US" b="1" dirty="0"/>
          </a:p>
        </p:txBody>
      </p:sp>
      <p:sp>
        <p:nvSpPr>
          <p:cNvPr id="3" name="Content Placeholder 2">
            <a:extLst>
              <a:ext uri="{FF2B5EF4-FFF2-40B4-BE49-F238E27FC236}">
                <a16:creationId xmlns:a16="http://schemas.microsoft.com/office/drawing/2014/main" id="{270FFB23-E31D-411E-A4B7-F398B610818D}"/>
              </a:ext>
            </a:extLst>
          </p:cNvPr>
          <p:cNvSpPr>
            <a:spLocks noGrp="1"/>
          </p:cNvSpPr>
          <p:nvPr>
            <p:ph idx="1"/>
          </p:nvPr>
        </p:nvSpPr>
        <p:spPr>
          <a:xfrm>
            <a:off x="533400" y="1143000"/>
            <a:ext cx="8305800" cy="5410200"/>
          </a:xfrm>
        </p:spPr>
        <p:txBody>
          <a:bodyPr>
            <a:normAutofit fontScale="25000" lnSpcReduction="20000"/>
          </a:bodyPr>
          <a:lstStyle/>
          <a:p>
            <a:pPr>
              <a:lnSpc>
                <a:spcPct val="120000"/>
              </a:lnSpc>
              <a:spcAft>
                <a:spcPts val="600"/>
              </a:spcAft>
            </a:pPr>
            <a:r>
              <a:rPr lang="en-US" sz="9200" b="1" dirty="0"/>
              <a:t>ABA Survey on Lawyers Disciplinary  </a:t>
            </a:r>
          </a:p>
          <a:p>
            <a:pPr>
              <a:lnSpc>
                <a:spcPct val="120000"/>
              </a:lnSpc>
              <a:spcAft>
                <a:spcPts val="600"/>
              </a:spcAft>
            </a:pPr>
            <a:r>
              <a:rPr lang="en-US" sz="9200" b="1" dirty="0"/>
              <a:t>Regulators’ Annual Reports</a:t>
            </a:r>
          </a:p>
          <a:p>
            <a:pPr>
              <a:lnSpc>
                <a:spcPct val="120000"/>
              </a:lnSpc>
              <a:spcAft>
                <a:spcPts val="600"/>
              </a:spcAft>
            </a:pPr>
            <a:r>
              <a:rPr lang="en-US" sz="9200" b="1" dirty="0"/>
              <a:t>Study on Arizona State Bar Law Office Management and Assistance  (1992-2002) – lawyers completing diversion program are “significantly more likely to receive fewer and/or less serious subsequent disciplinary charges than lawyers who have not completed such a program.”</a:t>
            </a:r>
          </a:p>
          <a:p>
            <a:pPr>
              <a:lnSpc>
                <a:spcPct val="120000"/>
              </a:lnSpc>
              <a:spcAft>
                <a:spcPts val="600"/>
              </a:spcAft>
            </a:pPr>
            <a:r>
              <a:rPr lang="en-US" sz="9200" b="1" dirty="0"/>
              <a:t>Florida Hawkins Commission (2004-2011) – 90% of “diversion program had no subsequent history of discipline” </a:t>
            </a:r>
          </a:p>
          <a:p>
            <a:pPr>
              <a:lnSpc>
                <a:spcPct val="120000"/>
              </a:lnSpc>
              <a:spcAft>
                <a:spcPts val="600"/>
              </a:spcAft>
            </a:pPr>
            <a:r>
              <a:rPr lang="en-US" sz="9200" b="1" dirty="0">
                <a:hlinkClick r:id="rId2">
                  <a:extLst>
                    <a:ext uri="{A12FA001-AC4F-418D-AE19-62706E023703}">
                      <ahyp:hlinkClr xmlns:ahyp="http://schemas.microsoft.com/office/drawing/2018/hyperlinkcolor" val="tx"/>
                    </a:ext>
                  </a:extLst>
                </a:hlinkClick>
              </a:rPr>
              <a:t>Levin/Fortney Wisconsin Study </a:t>
            </a:r>
            <a:r>
              <a:rPr lang="en-US" sz="9200" b="1" dirty="0"/>
              <a:t>for the Office of Lawyer Regulation (2013-2016)  - 4.9% of grievances went through diversion and almost half of the grievances were against lawyers who previously received diversion, a sanction, or both </a:t>
            </a:r>
          </a:p>
          <a:p>
            <a:endParaRPr lang="en-US" sz="3000" dirty="0"/>
          </a:p>
          <a:p>
            <a:endParaRPr lang="en-US" dirty="0"/>
          </a:p>
          <a:p>
            <a:pPr marL="0" indent="0">
              <a:buNone/>
            </a:pPr>
            <a:r>
              <a:rPr lang="en-US" dirty="0"/>
              <a:t>   </a:t>
            </a:r>
          </a:p>
        </p:txBody>
      </p:sp>
    </p:spTree>
    <p:extLst>
      <p:ext uri="{BB962C8B-B14F-4D97-AF65-F5344CB8AC3E}">
        <p14:creationId xmlns:p14="http://schemas.microsoft.com/office/powerpoint/2010/main" val="2467836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1B22D-5EBC-49EF-BE46-FDE9D241FA7B}"/>
              </a:ext>
            </a:extLst>
          </p:cNvPr>
          <p:cNvSpPr>
            <a:spLocks noGrp="1"/>
          </p:cNvSpPr>
          <p:nvPr>
            <p:ph type="title"/>
          </p:nvPr>
        </p:nvSpPr>
        <p:spPr/>
        <p:txBody>
          <a:bodyPr>
            <a:noAutofit/>
          </a:bodyPr>
          <a:lstStyle/>
          <a:p>
            <a:r>
              <a:rPr lang="en-US" sz="3600" b="1" dirty="0">
                <a:hlinkClick r:id="rId2">
                  <a:extLst>
                    <a:ext uri="{A12FA001-AC4F-418D-AE19-62706E023703}">
                      <ahyp:hlinkClr xmlns:ahyp="http://schemas.microsoft.com/office/drawing/2018/hyperlinkcolor" val="tx"/>
                    </a:ext>
                  </a:extLst>
                </a:hlinkClick>
              </a:rPr>
              <a:t>Levin/Fortney Study of Diversion in Lieu of Lawyer Discipline</a:t>
            </a:r>
            <a:r>
              <a:rPr lang="en-US" sz="3600" b="1" dirty="0"/>
              <a:t> (2021-2022) </a:t>
            </a:r>
          </a:p>
        </p:txBody>
      </p:sp>
      <p:sp>
        <p:nvSpPr>
          <p:cNvPr id="3" name="Content Placeholder 2">
            <a:extLst>
              <a:ext uri="{FF2B5EF4-FFF2-40B4-BE49-F238E27FC236}">
                <a16:creationId xmlns:a16="http://schemas.microsoft.com/office/drawing/2014/main" id="{D652675A-C412-45F4-AFE7-3E2DF45794C7}"/>
              </a:ext>
            </a:extLst>
          </p:cNvPr>
          <p:cNvSpPr>
            <a:spLocks noGrp="1"/>
          </p:cNvSpPr>
          <p:nvPr>
            <p:ph idx="1"/>
          </p:nvPr>
        </p:nvSpPr>
        <p:spPr/>
        <p:txBody>
          <a:bodyPr/>
          <a:lstStyle/>
          <a:p>
            <a:r>
              <a:rPr lang="en-US" b="1" dirty="0"/>
              <a:t>Interviewed regulators from 29 of the 35       U.S. jurisdictions  that offer diversion</a:t>
            </a:r>
          </a:p>
          <a:p>
            <a:endParaRPr lang="en-US" b="1" dirty="0"/>
          </a:p>
          <a:p>
            <a:r>
              <a:rPr lang="en-US" b="1" dirty="0"/>
              <a:t>Conducted confidential, semi-structured interviews covering wide range of topics and questions </a:t>
            </a:r>
          </a:p>
        </p:txBody>
      </p:sp>
    </p:spTree>
    <p:extLst>
      <p:ext uri="{BB962C8B-B14F-4D97-AF65-F5344CB8AC3E}">
        <p14:creationId xmlns:p14="http://schemas.microsoft.com/office/powerpoint/2010/main" val="4137370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99E5-A9B6-4B06-ADE9-0DFFB34274F9}"/>
              </a:ext>
            </a:extLst>
          </p:cNvPr>
          <p:cNvSpPr>
            <a:spLocks noGrp="1"/>
          </p:cNvSpPr>
          <p:nvPr>
            <p:ph type="title"/>
          </p:nvPr>
        </p:nvSpPr>
        <p:spPr>
          <a:xfrm>
            <a:off x="533400" y="274638"/>
            <a:ext cx="8153400" cy="792162"/>
          </a:xfrm>
        </p:spPr>
        <p:txBody>
          <a:bodyPr>
            <a:normAutofit/>
          </a:bodyPr>
          <a:lstStyle/>
          <a:p>
            <a:r>
              <a:rPr lang="en-US" sz="3600" b="1" dirty="0"/>
              <a:t>Purpose and Value of Diversion</a:t>
            </a:r>
          </a:p>
        </p:txBody>
      </p:sp>
      <p:sp>
        <p:nvSpPr>
          <p:cNvPr id="3" name="Content Placeholder 2">
            <a:extLst>
              <a:ext uri="{FF2B5EF4-FFF2-40B4-BE49-F238E27FC236}">
                <a16:creationId xmlns:a16="http://schemas.microsoft.com/office/drawing/2014/main" id="{56359D7D-B06F-4D18-A0D0-52E45C162EE2}"/>
              </a:ext>
            </a:extLst>
          </p:cNvPr>
          <p:cNvSpPr>
            <a:spLocks noGrp="1"/>
          </p:cNvSpPr>
          <p:nvPr>
            <p:ph idx="1"/>
          </p:nvPr>
        </p:nvSpPr>
        <p:spPr>
          <a:xfrm>
            <a:off x="381000" y="1066800"/>
            <a:ext cx="8305800" cy="5059363"/>
          </a:xfrm>
        </p:spPr>
        <p:txBody>
          <a:bodyPr>
            <a:normAutofit lnSpcReduction="10000"/>
          </a:bodyPr>
          <a:lstStyle/>
          <a:p>
            <a:pPr>
              <a:spcBef>
                <a:spcPts val="600"/>
              </a:spcBef>
              <a:spcAft>
                <a:spcPts val="600"/>
              </a:spcAft>
              <a:buFont typeface="Wingdings" panose="05000000000000000000" pitchFamily="2" charset="2"/>
              <a:buChar char="Ø"/>
            </a:pPr>
            <a:r>
              <a:rPr lang="en-US" sz="2000" b="1" dirty="0"/>
              <a:t>Professional enhancement -</a:t>
            </a:r>
            <a:r>
              <a:rPr lang="en-US" sz="2000" dirty="0"/>
              <a:t> “taking a lawyer who is not a lost cause and enhancing what they do” </a:t>
            </a:r>
          </a:p>
          <a:p>
            <a:pPr>
              <a:spcAft>
                <a:spcPts val="600"/>
              </a:spcAft>
              <a:buFont typeface="Wingdings" panose="05000000000000000000" pitchFamily="2" charset="2"/>
              <a:buChar char="Ø"/>
            </a:pPr>
            <a:r>
              <a:rPr lang="en-US" sz="2000" b="1" dirty="0"/>
              <a:t>Public protection through prevention - </a:t>
            </a:r>
            <a:r>
              <a:rPr lang="en-US" sz="2000" dirty="0"/>
              <a:t>“protects the public from lawyers who don’t know what they are doing” and diversion “can prevent clients from being hurt because lawyer can better serve their clients”</a:t>
            </a:r>
          </a:p>
          <a:p>
            <a:pPr>
              <a:spcAft>
                <a:spcPts val="600"/>
              </a:spcAft>
              <a:buFont typeface="Wingdings" panose="05000000000000000000" pitchFamily="2" charset="2"/>
              <a:buChar char="Ø"/>
            </a:pPr>
            <a:r>
              <a:rPr lang="en-US" sz="2000" b="1" dirty="0"/>
              <a:t>Specific deterrence in signaling problematic behavior </a:t>
            </a:r>
            <a:r>
              <a:rPr lang="en-US" sz="2000" dirty="0"/>
              <a:t>- diversion helps the attorney identify the problem behavior, accept that problem exists, and imposes conditions that can correct without having to impose discipline</a:t>
            </a:r>
          </a:p>
          <a:p>
            <a:pPr>
              <a:spcAft>
                <a:spcPts val="600"/>
              </a:spcAft>
              <a:buFont typeface="Wingdings" panose="05000000000000000000" pitchFamily="2" charset="2"/>
              <a:buChar char="Ø"/>
            </a:pPr>
            <a:r>
              <a:rPr lang="en-US" sz="2000" b="1" dirty="0"/>
              <a:t>Allocation of resources </a:t>
            </a:r>
            <a:r>
              <a:rPr lang="en-US" sz="2000" dirty="0"/>
              <a:t> - “frees prosecutors up to focus of those who pose a threat to the profession”</a:t>
            </a:r>
          </a:p>
          <a:p>
            <a:pPr>
              <a:spcAft>
                <a:spcPts val="600"/>
              </a:spcAft>
              <a:buFont typeface="Wingdings" panose="05000000000000000000" pitchFamily="2" charset="2"/>
              <a:buChar char="Ø"/>
            </a:pPr>
            <a:r>
              <a:rPr lang="en-US" sz="2000" b="1" dirty="0"/>
              <a:t>Grievance management </a:t>
            </a:r>
            <a:r>
              <a:rPr lang="en-US" sz="2000" dirty="0"/>
              <a:t>- “diversion expedites the disciplinary process” and can be used when there is a “proof problem”</a:t>
            </a:r>
          </a:p>
          <a:p>
            <a:pPr>
              <a:spcAft>
                <a:spcPts val="600"/>
              </a:spcAft>
              <a:buFont typeface="Wingdings" panose="05000000000000000000" pitchFamily="2" charset="2"/>
              <a:buChar char="Ø"/>
            </a:pPr>
            <a:r>
              <a:rPr lang="en-US" sz="2000" b="1" dirty="0"/>
              <a:t>Helps transform regulator role </a:t>
            </a:r>
            <a:r>
              <a:rPr lang="en-US" sz="2000" dirty="0"/>
              <a:t> - “gives the office an alternative to saying you screwed by and we are going to whack you” </a:t>
            </a:r>
          </a:p>
          <a:p>
            <a:pPr>
              <a:buFont typeface="Wingdings" panose="05000000000000000000" pitchFamily="2" charset="2"/>
              <a:buChar char="Ø"/>
            </a:pPr>
            <a:endParaRPr lang="en-US" sz="20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97286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2.0"/>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EXPANDSHOWBAR" val="True"/>
  <p:tag name="TPPRESENTATIONGUID" val="65ea4294-1210-44a7-80af-89f8bc155b36"/>
  <p:tag name="PRESGUID" val="81ee0543-4bdc-439b-a788-9e648ba6325c"/>
  <p:tag name="WASPOLLED" val="9241202B6FF442538E001DDD36C74E26"/>
  <p:tag name="TPVERSION" val="8"/>
  <p:tag name="TPFULLVERSION" val="8.9.4.26"/>
  <p:tag name="PPTVERSION" val="16"/>
  <p:tag name="TPOS" val="2"/>
  <p:tag name="TPLASTSAVEVERSION" val="6.4 PC"/>
</p:tagLst>
</file>

<file path=ppt/theme/theme1.xml><?xml version="1.0" encoding="utf-8"?>
<a:theme xmlns:a="http://schemas.openxmlformats.org/drawingml/2006/main" name="Office Theme">
  <a:themeElements>
    <a:clrScheme name="Custom 1">
      <a:dk1>
        <a:srgbClr val="000000"/>
      </a:dk1>
      <a:lt1>
        <a:sysClr val="window" lastClr="FFFFFF"/>
      </a:lt1>
      <a:dk2>
        <a:srgbClr val="1F497D"/>
      </a:dk2>
      <a:lt2>
        <a:srgbClr val="EEECE1"/>
      </a:lt2>
      <a:accent1>
        <a:srgbClr val="4F81BD"/>
      </a:accent1>
      <a:accent2>
        <a:srgbClr val="953734"/>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d141cdbf-c3e6-40df-8a94-1c2f5cd77d1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5ED4181E430A444A29127E015E682B6" ma:contentTypeVersion="17" ma:contentTypeDescription="Create a new document." ma:contentTypeScope="" ma:versionID="ec64972061e15ad7859e06048123ed59">
  <xsd:schema xmlns:xsd="http://www.w3.org/2001/XMLSchema" xmlns:xs="http://www.w3.org/2001/XMLSchema" xmlns:p="http://schemas.microsoft.com/office/2006/metadata/properties" xmlns:ns3="d141cdbf-c3e6-40df-8a94-1c2f5cd77d1c" xmlns:ns4="e3877959-b925-4038-8cd2-cec95662a239" targetNamespace="http://schemas.microsoft.com/office/2006/metadata/properties" ma:root="true" ma:fieldsID="bd52c82393982df33aaae1b04f5040a7" ns3:_="" ns4:_="">
    <xsd:import namespace="d141cdbf-c3e6-40df-8a94-1c2f5cd77d1c"/>
    <xsd:import namespace="e3877959-b925-4038-8cd2-cec95662a23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41cdbf-c3e6-40df-8a94-1c2f5cd77d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3877959-b925-4038-8cd2-cec95662a23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8E9442-5E45-4ECC-B69F-984CEF86A3E4}">
  <ds:schemaRefs>
    <ds:schemaRef ds:uri="http://schemas.microsoft.com/sharepoint/v3/contenttype/forms"/>
  </ds:schemaRefs>
</ds:datastoreItem>
</file>

<file path=customXml/itemProps2.xml><?xml version="1.0" encoding="utf-8"?>
<ds:datastoreItem xmlns:ds="http://schemas.openxmlformats.org/officeDocument/2006/customXml" ds:itemID="{C51C59B9-6EED-4113-91BC-22A7580E3DE1}">
  <ds:schemaRefs>
    <ds:schemaRef ds:uri="http://schemas.openxmlformats.org/package/2006/metadata/core-properties"/>
    <ds:schemaRef ds:uri="http://purl.org/dc/elements/1.1/"/>
    <ds:schemaRef ds:uri="http://purl.org/dc/dcmitype/"/>
    <ds:schemaRef ds:uri="http://www.w3.org/XML/1998/namespace"/>
    <ds:schemaRef ds:uri="d141cdbf-c3e6-40df-8a94-1c2f5cd77d1c"/>
    <ds:schemaRef ds:uri="http://schemas.microsoft.com/office/2006/documentManagement/types"/>
    <ds:schemaRef ds:uri="e3877959-b925-4038-8cd2-cec95662a239"/>
    <ds:schemaRef ds:uri="http://purl.org/dc/term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DCF6DC67-0588-4251-A58D-ACE819815B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41cdbf-c3e6-40df-8a94-1c2f5cd77d1c"/>
    <ds:schemaRef ds:uri="e3877959-b925-4038-8cd2-cec95662a2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3729</TotalTime>
  <Words>1354</Words>
  <Application>Microsoft Office PowerPoint</Application>
  <PresentationFormat>On-screen Show (4:3)</PresentationFormat>
  <Paragraphs>133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Algerian</vt:lpstr>
      <vt:lpstr>Arial</vt:lpstr>
      <vt:lpstr>Calibri</vt:lpstr>
      <vt:lpstr>Wingdings</vt:lpstr>
      <vt:lpstr>Office Theme</vt:lpstr>
      <vt:lpstr>Examining Diversion as an Alternative to Discipline  </vt:lpstr>
      <vt:lpstr>Genesis of Alternatives to Discipline</vt:lpstr>
      <vt:lpstr>Implementation of McKay Recommendations</vt:lpstr>
      <vt:lpstr>MRLDE Rule 9 - Definition of Lesser Misconduct </vt:lpstr>
      <vt:lpstr>MRLDE – Rule 11(G) Mechanics </vt:lpstr>
      <vt:lpstr>Disposition of matter</vt:lpstr>
      <vt:lpstr>Data on Diversion Programs </vt:lpstr>
      <vt:lpstr>Levin/Fortney Study of Diversion in Lieu of Lawyer Discipline (2021-2022) </vt:lpstr>
      <vt:lpstr>Purpose and Value of Diversion</vt:lpstr>
      <vt:lpstr>Jurisdictional Approaches</vt:lpstr>
      <vt:lpstr>Wisconsin Diversions -2013-2016</vt:lpstr>
      <vt:lpstr>More Creative and Systematic Conditions</vt:lpstr>
      <vt:lpstr>Impact of an Individualized Diversion Plan</vt:lpstr>
      <vt:lpstr>Complainant-Minded  Concerns and Conditions</vt:lpstr>
      <vt:lpstr>Regulator Reservations</vt:lpstr>
      <vt:lpstr>Study Recommendations</vt:lpstr>
      <vt:lpstr>Steps to Address Complainant Concerns </vt:lpstr>
      <vt:lpstr>Is Diversion Effective? </vt:lpstr>
      <vt:lpstr>Importance of Tracking Information</vt:lpstr>
      <vt:lpstr>Addressing Possible Negative Impacts of Diversion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Discipline</dc:title>
  <dc:creator>sfortney</dc:creator>
  <cp:lastModifiedBy>Fortney, Susan</cp:lastModifiedBy>
  <cp:revision>256</cp:revision>
  <cp:lastPrinted>2024-10-19T21:44:24Z</cp:lastPrinted>
  <dcterms:created xsi:type="dcterms:W3CDTF">2008-09-15T22:03:24Z</dcterms:created>
  <dcterms:modified xsi:type="dcterms:W3CDTF">2024-10-21T22:54:44Z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0x01010065ED4181E430A444A29127E015E682B6</vt:lpwstr>
  </property>
</Properties>
</file>